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s/slide4.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6"/>
  </p:notesMasterIdLst>
  <p:sldIdLst>
    <p:sldId id="256" r:id="rId2"/>
    <p:sldId id="257" r:id="rId3"/>
    <p:sldId id="258" r:id="rId4"/>
    <p:sldId id="259" r:id="rId5"/>
  </p:sldIdLst>
  <p:sldSz cx="15113000" cy="21374100"/>
  <p:notesSz cx="6858000" cy="9144000"/>
  <p:embeddedFontLst>
    <p:embeddedFont>
      <p:font typeface="Calibri" panose="020F0502020204030204" pitchFamily="34" charset="0"/>
      <p:regular r:id="rId7"/>
      <p:bold r:id="rId8"/>
      <p:italic r:id="rId9"/>
      <p:boldItalic r:id="rId10"/>
    </p:embeddedFont>
    <p:embeddedFont>
      <p:font typeface="Saira Condensed Bold" panose="020B0604020202020204" charset="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60" d="100"/>
          <a:sy n="60" d="100"/>
        </p:scale>
        <p:origin x="604" y="8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48B31B-E0A8-4811-9239-05A39AAE4E58}" type="datetimeFigureOut">
              <a:rPr lang="en-GB" smtClean="0"/>
              <a:t>26/01/2023</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37F1-DD94-4EE8-942F-D06D63334D93}" type="slidenum">
              <a:rPr lang="en-GB" smtClean="0"/>
              <a:t>‹#›</a:t>
            </a:fld>
            <a:endParaRPr lang="en-GB"/>
          </a:p>
        </p:txBody>
      </p:sp>
    </p:spTree>
    <p:extLst>
      <p:ext uri="{BB962C8B-B14F-4D97-AF65-F5344CB8AC3E}">
        <p14:creationId xmlns:p14="http://schemas.microsoft.com/office/powerpoint/2010/main" val="2835911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CC37F1-DD94-4EE8-942F-D06D63334D93}" type="slidenum">
              <a:rPr lang="en-GB" smtClean="0"/>
              <a:t>1</a:t>
            </a:fld>
            <a:endParaRPr lang="en-GB"/>
          </a:p>
        </p:txBody>
      </p:sp>
    </p:spTree>
    <p:extLst>
      <p:ext uri="{BB962C8B-B14F-4D97-AF65-F5344CB8AC3E}">
        <p14:creationId xmlns:p14="http://schemas.microsoft.com/office/powerpoint/2010/main" val="422127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hyperlink" Target="https://classroom.thenational.academy/lessons/to-recognise-name-and-describe-3d-shapes-cnjkcd" TargetMode="External"/><Relationship Id="rId18" Type="http://schemas.openxmlformats.org/officeDocument/2006/relationships/hyperlink" Target="https://classroom.thenational.academy/lessons/applying-addition-and-subtraction-strategies-within-context-crr32c" TargetMode="External"/><Relationship Id="rId26" Type="http://schemas.openxmlformats.org/officeDocument/2006/relationships/hyperlink" Target="https://classroom.thenational.academy/lessons/consolidating-order-of-operations-68t34d" TargetMode="External"/><Relationship Id="rId3" Type="http://schemas.openxmlformats.org/officeDocument/2006/relationships/image" Target="../media/image1.png"/><Relationship Id="rId21" Type="http://schemas.openxmlformats.org/officeDocument/2006/relationships/hyperlink" Target="https://classroom.thenational.academy/lessons/applying-and-consolidating-reasoning-with-4-digit-numbers-64t30d" TargetMode="External"/><Relationship Id="rId7" Type="http://schemas.openxmlformats.org/officeDocument/2006/relationships/image" Target="../media/image5.png"/><Relationship Id="rId12" Type="http://schemas.openxmlformats.org/officeDocument/2006/relationships/hyperlink" Target="https://www.youtube.com/watch?v=MvU3RWKNqck" TargetMode="External"/><Relationship Id="rId17" Type="http://schemas.openxmlformats.org/officeDocument/2006/relationships/hyperlink" Target="https://classroom.thenational.academy/lessons/to-listen-and-respond-to-a-story-64rpar" TargetMode="External"/><Relationship Id="rId25" Type="http://schemas.openxmlformats.org/officeDocument/2006/relationships/hyperlink" Target="https://classroom.thenational.academy/lessons/order-of-operations-ctk3et" TargetMode="External"/><Relationship Id="rId2" Type="http://schemas.openxmlformats.org/officeDocument/2006/relationships/notesSlide" Target="../notesSlides/notesSlide1.xml"/><Relationship Id="rId16" Type="http://schemas.openxmlformats.org/officeDocument/2006/relationships/hyperlink" Target="https://classroom.thenational.academy/lessons/to-use-the-language-of-position-direction-and-movement-part-1-6grkge" TargetMode="External"/><Relationship Id="rId20" Type="http://schemas.openxmlformats.org/officeDocument/2006/relationships/hyperlink" Target="https://classroom.thenational.academy/lessons/to-explore-compound-sentences-6wt3jt" TargetMode="Externa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hyperlink" Target="https://classroom.thenational.academy/lessons/using-everyday-language-to-compare-and-explore-capacities-6rv62d" TargetMode="External"/><Relationship Id="rId24" Type="http://schemas.openxmlformats.org/officeDocument/2006/relationships/hyperlink" Target="https://classroom.thenational.academy/lessons/to-explore-complex-sentences-70u66d" TargetMode="External"/><Relationship Id="rId5" Type="http://schemas.openxmlformats.org/officeDocument/2006/relationships/image" Target="../media/image3.png"/><Relationship Id="rId15" Type="http://schemas.openxmlformats.org/officeDocument/2006/relationships/hyperlink" Target="https://classroom.thenational.academy/lessons/to-use-the-language-of-position-60u32t" TargetMode="External"/><Relationship Id="rId23" Type="http://schemas.openxmlformats.org/officeDocument/2006/relationships/hyperlink" Target="https://classroom.thenational.academy/lessons/solving-problems-involving-place-value-and-rounding-c9k66d" TargetMode="External"/><Relationship Id="rId10" Type="http://schemas.openxmlformats.org/officeDocument/2006/relationships/image" Target="../media/image8.svg"/><Relationship Id="rId19" Type="http://schemas.openxmlformats.org/officeDocument/2006/relationships/hyperlink" Target="https://classroom.thenational.academy/lessons/to-explore-simple-sentences-cmwp8r" TargetMode="External"/><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hyperlink" Target="https://classroom.thenational.academy/lessons/to-listen-and-respond-to-a-set-of-instructions-crr64r" TargetMode="External"/><Relationship Id="rId22" Type="http://schemas.openxmlformats.org/officeDocument/2006/relationships/hyperlink" Target="https://classroom.thenational.academy/lessons/to-explore-simple-and-compound-sentences-6hk3ed" TargetMode="External"/><Relationship Id="rId27" Type="http://schemas.openxmlformats.org/officeDocument/2006/relationships/hyperlink" Target="https://classroom.thenational.academy/lessons/to-explore-the-functions-of-a-colon-c5hkjd"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www.youtube.com/watch?v=jfmqYvy2NyI&amp;t=1s" TargetMode="External"/><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hyperlink" Target="https://www.tes.com/for-schools/live-lessons/rh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s://www.youtube.com/watch?v=_g3Tz6Ow1j0&amp;t=9s" TargetMode="External"/><Relationship Id="rId5" Type="http://schemas.openxmlformats.org/officeDocument/2006/relationships/image" Target="../media/image4.svg"/><Relationship Id="rId10" Type="http://schemas.openxmlformats.org/officeDocument/2006/relationships/hyperlink" Target="https://www.youtube.com/watch?v=K0n_hAp_5w8&amp;t=1s" TargetMode="External"/><Relationship Id="rId4" Type="http://schemas.openxmlformats.org/officeDocument/2006/relationships/image" Target="../media/image3.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s://www.youtube.com/watch?v=K9_KC3s3lRw" TargetMode="External"/><Relationship Id="rId5" Type="http://schemas.openxmlformats.org/officeDocument/2006/relationships/image" Target="../media/image4.svg"/><Relationship Id="rId10"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E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4692398" y="399274"/>
            <a:ext cx="6429420" cy="5103352"/>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2162346"/>
            <a:ext cx="3973829" cy="4123299"/>
          </a:xfrm>
          <a:prstGeom prst="rect">
            <a:avLst/>
          </a:prstGeom>
        </p:spPr>
      </p:pic>
      <p:pic>
        <p:nvPicPr>
          <p:cNvPr id="4"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6579571">
            <a:off x="11823835" y="-1644160"/>
            <a:ext cx="4995342" cy="5527350"/>
          </a:xfrm>
          <a:prstGeom prst="rect">
            <a:avLst/>
          </a:prstGeom>
        </p:spPr>
      </p:pic>
      <p:pic>
        <p:nvPicPr>
          <p:cNvPr id="5" name="Picture 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6972819">
            <a:off x="-694765" y="-160891"/>
            <a:ext cx="2396417" cy="3345782"/>
          </a:xfrm>
          <a:prstGeom prst="rect">
            <a:avLst/>
          </a:prstGeom>
        </p:spPr>
      </p:pic>
      <p:sp>
        <p:nvSpPr>
          <p:cNvPr id="9" name="TextBox 9"/>
          <p:cNvSpPr txBox="1"/>
          <p:nvPr/>
        </p:nvSpPr>
        <p:spPr>
          <a:xfrm>
            <a:off x="1088311" y="5231614"/>
            <a:ext cx="12936377" cy="1903983"/>
          </a:xfrm>
          <a:prstGeom prst="rect">
            <a:avLst/>
          </a:prstGeom>
        </p:spPr>
        <p:txBody>
          <a:bodyPr lIns="0" tIns="0" rIns="0" bIns="0" rtlCol="0" anchor="t">
            <a:spAutoFit/>
          </a:bodyPr>
          <a:lstStyle/>
          <a:p>
            <a:pPr algn="ctr">
              <a:lnSpc>
                <a:spcPts val="15386"/>
              </a:lnSpc>
              <a:spcBef>
                <a:spcPct val="0"/>
              </a:spcBef>
            </a:pPr>
            <a:r>
              <a:rPr lang="en-US" sz="10990" dirty="0">
                <a:solidFill>
                  <a:srgbClr val="34363A"/>
                </a:solidFill>
                <a:latin typeface="Saira Condensed Bold"/>
              </a:rPr>
              <a:t>Online Learning</a:t>
            </a:r>
          </a:p>
        </p:txBody>
      </p:sp>
      <p:graphicFrame>
        <p:nvGraphicFramePr>
          <p:cNvPr id="13" name="Table 12">
            <a:extLst>
              <a:ext uri="{FF2B5EF4-FFF2-40B4-BE49-F238E27FC236}">
                <a16:creationId xmlns:a16="http://schemas.microsoft.com/office/drawing/2014/main" id="{F135B405-6F6B-4E44-BF95-F0F3065EFC8B}"/>
              </a:ext>
            </a:extLst>
          </p:cNvPr>
          <p:cNvGraphicFramePr>
            <a:graphicFrameLocks noGrp="1"/>
          </p:cNvGraphicFramePr>
          <p:nvPr>
            <p:extLst>
              <p:ext uri="{D42A27DB-BD31-4B8C-83A1-F6EECF244321}">
                <p14:modId xmlns:p14="http://schemas.microsoft.com/office/powerpoint/2010/main" val="3717291573"/>
              </p:ext>
            </p:extLst>
          </p:nvPr>
        </p:nvGraphicFramePr>
        <p:xfrm>
          <a:off x="969604" y="7408314"/>
          <a:ext cx="13173789" cy="9890903"/>
        </p:xfrm>
        <a:graphic>
          <a:graphicData uri="http://schemas.openxmlformats.org/drawingml/2006/table">
            <a:tbl>
              <a:tblPr firstRow="1" bandRow="1">
                <a:tableStyleId>{93296810-A885-4BE3-A3E7-6D5BEEA58F35}</a:tableStyleId>
              </a:tblPr>
              <a:tblGrid>
                <a:gridCol w="4391263">
                  <a:extLst>
                    <a:ext uri="{9D8B030D-6E8A-4147-A177-3AD203B41FA5}">
                      <a16:colId xmlns:a16="http://schemas.microsoft.com/office/drawing/2014/main" val="818607283"/>
                    </a:ext>
                  </a:extLst>
                </a:gridCol>
                <a:gridCol w="4391263">
                  <a:extLst>
                    <a:ext uri="{9D8B030D-6E8A-4147-A177-3AD203B41FA5}">
                      <a16:colId xmlns:a16="http://schemas.microsoft.com/office/drawing/2014/main" val="3298515067"/>
                    </a:ext>
                  </a:extLst>
                </a:gridCol>
                <a:gridCol w="4391263">
                  <a:extLst>
                    <a:ext uri="{9D8B030D-6E8A-4147-A177-3AD203B41FA5}">
                      <a16:colId xmlns:a16="http://schemas.microsoft.com/office/drawing/2014/main" val="275577503"/>
                    </a:ext>
                  </a:extLst>
                </a:gridCol>
              </a:tblGrid>
              <a:tr h="975024">
                <a:tc>
                  <a:txBody>
                    <a:bodyPr/>
                    <a:lstStyle/>
                    <a:p>
                      <a:endParaRPr lang="en-GB" dirty="0"/>
                    </a:p>
                  </a:txBody>
                  <a:tcPr/>
                </a:tc>
                <a:tc>
                  <a:txBody>
                    <a:bodyPr/>
                    <a:lstStyle/>
                    <a:p>
                      <a:r>
                        <a:rPr lang="en-GB" dirty="0"/>
                        <a:t>Maths</a:t>
                      </a:r>
                    </a:p>
                  </a:txBody>
                  <a:tcPr/>
                </a:tc>
                <a:tc>
                  <a:txBody>
                    <a:bodyPr/>
                    <a:lstStyle/>
                    <a:p>
                      <a:r>
                        <a:rPr lang="en-GB" dirty="0"/>
                        <a:t>English</a:t>
                      </a:r>
                    </a:p>
                  </a:txBody>
                  <a:tcPr/>
                </a:tc>
                <a:extLst>
                  <a:ext uri="{0D108BD9-81ED-4DB2-BD59-A6C34878D82A}">
                    <a16:rowId xmlns:a16="http://schemas.microsoft.com/office/drawing/2014/main" val="396608580"/>
                  </a:ext>
                </a:extLst>
              </a:tr>
              <a:tr h="1106172">
                <a:tc>
                  <a:txBody>
                    <a:bodyPr/>
                    <a:lstStyle/>
                    <a:p>
                      <a:r>
                        <a:rPr lang="en-GB" dirty="0"/>
                        <a:t>Reception</a:t>
                      </a:r>
                    </a:p>
                  </a:txBody>
                  <a:tcPr/>
                </a:tc>
                <a:tc>
                  <a:txBody>
                    <a:bodyPr/>
                    <a:lstStyle/>
                    <a:p>
                      <a:r>
                        <a:rPr lang="en-GB" dirty="0">
                          <a:hlinkClick r:id="rId11"/>
                        </a:rPr>
                        <a:t>Using everyday language to compare and explore capacities (</a:t>
                      </a:r>
                      <a:r>
                        <a:rPr lang="en-GB" dirty="0" err="1">
                          <a:hlinkClick r:id="rId11"/>
                        </a:rPr>
                        <a:t>thenational.academy</a:t>
                      </a:r>
                      <a:r>
                        <a:rPr lang="en-GB" dirty="0">
                          <a:hlinkClick r:id="rId11"/>
                        </a:rPr>
                        <a:t>)</a:t>
                      </a:r>
                      <a:endParaRPr lang="en-GB" dirty="0"/>
                    </a:p>
                  </a:txBody>
                  <a:tcPr/>
                </a:tc>
                <a:tc>
                  <a:txBody>
                    <a:bodyPr/>
                    <a:lstStyle/>
                    <a:p>
                      <a:r>
                        <a:rPr lang="en-GB" dirty="0">
                          <a:hlinkClick r:id="rId12"/>
                        </a:rPr>
                        <a:t>Lesson 31 - Read longer words - YouTube</a:t>
                      </a:r>
                      <a:endParaRPr lang="en-GB" dirty="0"/>
                    </a:p>
                  </a:txBody>
                  <a:tcPr/>
                </a:tc>
                <a:extLst>
                  <a:ext uri="{0D108BD9-81ED-4DB2-BD59-A6C34878D82A}">
                    <a16:rowId xmlns:a16="http://schemas.microsoft.com/office/drawing/2014/main" val="2058683878"/>
                  </a:ext>
                </a:extLst>
              </a:tr>
              <a:tr h="1106172">
                <a:tc>
                  <a:txBody>
                    <a:bodyPr/>
                    <a:lstStyle/>
                    <a:p>
                      <a:r>
                        <a:rPr lang="en-GB" dirty="0"/>
                        <a:t>Year 1</a:t>
                      </a:r>
                    </a:p>
                  </a:txBody>
                  <a:tcPr/>
                </a:tc>
                <a:tc>
                  <a:txBody>
                    <a:bodyPr/>
                    <a:lstStyle/>
                    <a:p>
                      <a:r>
                        <a:rPr lang="en-GB" dirty="0">
                          <a:hlinkClick r:id="rId13"/>
                        </a:rPr>
                        <a:t>To recognise, name and describe 3D shapes (</a:t>
                      </a:r>
                      <a:r>
                        <a:rPr lang="en-GB" dirty="0" err="1">
                          <a:hlinkClick r:id="rId13"/>
                        </a:rPr>
                        <a:t>thenational.academy</a:t>
                      </a:r>
                      <a:r>
                        <a:rPr lang="en-GB" dirty="0">
                          <a:hlinkClick r:id="rId13"/>
                        </a:rPr>
                        <a:t>)</a:t>
                      </a:r>
                      <a:endParaRPr lang="en-GB" dirty="0"/>
                    </a:p>
                  </a:txBody>
                  <a:tcPr/>
                </a:tc>
                <a:tc>
                  <a:txBody>
                    <a:bodyPr/>
                    <a:lstStyle/>
                    <a:p>
                      <a:r>
                        <a:rPr lang="en-GB" dirty="0">
                          <a:hlinkClick r:id="rId14"/>
                        </a:rPr>
                        <a:t>To listen and respond to a set of instructions (</a:t>
                      </a:r>
                      <a:r>
                        <a:rPr lang="en-GB" dirty="0" err="1">
                          <a:hlinkClick r:id="rId14"/>
                        </a:rPr>
                        <a:t>thenational.academy</a:t>
                      </a:r>
                      <a:r>
                        <a:rPr lang="en-GB" dirty="0">
                          <a:hlinkClick r:id="rId14"/>
                        </a:rPr>
                        <a:t>)</a:t>
                      </a:r>
                      <a:endParaRPr lang="en-GB" dirty="0"/>
                    </a:p>
                  </a:txBody>
                  <a:tcPr/>
                </a:tc>
                <a:extLst>
                  <a:ext uri="{0D108BD9-81ED-4DB2-BD59-A6C34878D82A}">
                    <a16:rowId xmlns:a16="http://schemas.microsoft.com/office/drawing/2014/main" val="1167497478"/>
                  </a:ext>
                </a:extLst>
              </a:tr>
              <a:tr h="2101727">
                <a:tc>
                  <a:txBody>
                    <a:bodyPr/>
                    <a:lstStyle/>
                    <a:p>
                      <a:r>
                        <a:rPr lang="en-GB" dirty="0"/>
                        <a:t>Year 2</a:t>
                      </a:r>
                    </a:p>
                  </a:txBody>
                  <a:tcPr/>
                </a:tc>
                <a:tc>
                  <a:txBody>
                    <a:bodyPr/>
                    <a:lstStyle/>
                    <a:p>
                      <a:r>
                        <a:rPr lang="en-GB" dirty="0">
                          <a:hlinkClick r:id="rId15"/>
                        </a:rPr>
                        <a:t>To use the language of position (</a:t>
                      </a:r>
                      <a:r>
                        <a:rPr lang="en-GB" dirty="0" err="1">
                          <a:hlinkClick r:id="rId15"/>
                        </a:rPr>
                        <a:t>thenational.academy</a:t>
                      </a:r>
                      <a:r>
                        <a:rPr lang="en-GB" dirty="0">
                          <a:hlinkClick r:id="rId15"/>
                        </a:rPr>
                        <a:t>)</a:t>
                      </a:r>
                      <a:endParaRPr lang="en-GB" dirty="0"/>
                    </a:p>
                    <a:p>
                      <a:endParaRPr lang="en-GB" dirty="0"/>
                    </a:p>
                    <a:p>
                      <a:r>
                        <a:rPr lang="en-GB" dirty="0">
                          <a:hlinkClick r:id="rId16"/>
                        </a:rPr>
                        <a:t>To use the language of position, direction and movement (Part 1) (</a:t>
                      </a:r>
                      <a:r>
                        <a:rPr lang="en-GB" dirty="0" err="1">
                          <a:hlinkClick r:id="rId16"/>
                        </a:rPr>
                        <a:t>thenational.academy</a:t>
                      </a:r>
                      <a:r>
                        <a:rPr lang="en-GB" dirty="0">
                          <a:hlinkClick r:id="rId16"/>
                        </a:rPr>
                        <a:t>)</a:t>
                      </a:r>
                      <a:endParaRPr lang="en-GB" dirty="0"/>
                    </a:p>
                  </a:txBody>
                  <a:tcPr/>
                </a:tc>
                <a:tc>
                  <a:txBody>
                    <a:bodyPr/>
                    <a:lstStyle/>
                    <a:p>
                      <a:r>
                        <a:rPr lang="en-GB" dirty="0">
                          <a:hlinkClick r:id="rId17"/>
                        </a:rPr>
                        <a:t>To listen and respond to a story (</a:t>
                      </a:r>
                      <a:r>
                        <a:rPr lang="en-GB" dirty="0" err="1">
                          <a:hlinkClick r:id="rId17"/>
                        </a:rPr>
                        <a:t>thenational.academy</a:t>
                      </a:r>
                      <a:r>
                        <a:rPr lang="en-GB" dirty="0">
                          <a:hlinkClick r:id="rId17"/>
                        </a:rPr>
                        <a:t>)</a:t>
                      </a:r>
                      <a:endParaRPr lang="en-GB" dirty="0"/>
                    </a:p>
                  </a:txBody>
                  <a:tcPr/>
                </a:tc>
                <a:extLst>
                  <a:ext uri="{0D108BD9-81ED-4DB2-BD59-A6C34878D82A}">
                    <a16:rowId xmlns:a16="http://schemas.microsoft.com/office/drawing/2014/main" val="1821032885"/>
                  </a:ext>
                </a:extLst>
              </a:tr>
              <a:tr h="975024">
                <a:tc>
                  <a:txBody>
                    <a:bodyPr/>
                    <a:lstStyle/>
                    <a:p>
                      <a:r>
                        <a:rPr lang="en-GB" dirty="0"/>
                        <a:t>Year 3</a:t>
                      </a:r>
                    </a:p>
                  </a:txBody>
                  <a:tcPr/>
                </a:tc>
                <a:tc>
                  <a:txBody>
                    <a:bodyPr/>
                    <a:lstStyle/>
                    <a:p>
                      <a:r>
                        <a:rPr lang="en-GB" dirty="0">
                          <a:hlinkClick r:id="rId18"/>
                        </a:rPr>
                        <a:t>Applying addition and subtraction strategies within context (</a:t>
                      </a:r>
                      <a:r>
                        <a:rPr lang="en-GB" dirty="0" err="1">
                          <a:hlinkClick r:id="rId18"/>
                        </a:rPr>
                        <a:t>thenational.academy</a:t>
                      </a:r>
                      <a:r>
                        <a:rPr lang="en-GB" dirty="0">
                          <a:hlinkClick r:id="rId18"/>
                        </a:rPr>
                        <a:t>)</a:t>
                      </a:r>
                      <a:endParaRPr lang="en-GB" dirty="0"/>
                    </a:p>
                  </a:txBody>
                  <a:tcPr/>
                </a:tc>
                <a:tc>
                  <a:txBody>
                    <a:bodyPr/>
                    <a:lstStyle/>
                    <a:p>
                      <a:r>
                        <a:rPr lang="en-GB" dirty="0">
                          <a:hlinkClick r:id="rId19"/>
                        </a:rPr>
                        <a:t>To explore simple sentences (</a:t>
                      </a:r>
                      <a:r>
                        <a:rPr lang="en-GB" dirty="0" err="1">
                          <a:hlinkClick r:id="rId19"/>
                        </a:rPr>
                        <a:t>thenational.academy</a:t>
                      </a:r>
                      <a:r>
                        <a:rPr lang="en-GB" dirty="0">
                          <a:hlinkClick r:id="rId19"/>
                        </a:rPr>
                        <a:t>)</a:t>
                      </a:r>
                      <a:endParaRPr lang="en-GB" dirty="0"/>
                    </a:p>
                    <a:p>
                      <a:endParaRPr lang="en-GB" dirty="0"/>
                    </a:p>
                    <a:p>
                      <a:r>
                        <a:rPr lang="en-GB" dirty="0">
                          <a:hlinkClick r:id="rId20"/>
                        </a:rPr>
                        <a:t>To explore compound sentences (</a:t>
                      </a:r>
                      <a:r>
                        <a:rPr lang="en-GB" dirty="0" err="1">
                          <a:hlinkClick r:id="rId20"/>
                        </a:rPr>
                        <a:t>thenational.academy</a:t>
                      </a:r>
                      <a:r>
                        <a:rPr lang="en-GB" dirty="0">
                          <a:hlinkClick r:id="rId20"/>
                        </a:rPr>
                        <a:t>)</a:t>
                      </a:r>
                      <a:endParaRPr lang="en-GB" dirty="0"/>
                    </a:p>
                  </a:txBody>
                  <a:tcPr/>
                </a:tc>
                <a:extLst>
                  <a:ext uri="{0D108BD9-81ED-4DB2-BD59-A6C34878D82A}">
                    <a16:rowId xmlns:a16="http://schemas.microsoft.com/office/drawing/2014/main" val="1892654666"/>
                  </a:ext>
                </a:extLst>
              </a:tr>
              <a:tr h="975024">
                <a:tc>
                  <a:txBody>
                    <a:bodyPr/>
                    <a:lstStyle/>
                    <a:p>
                      <a:r>
                        <a:rPr lang="en-GB" dirty="0"/>
                        <a:t>Year 4</a:t>
                      </a:r>
                    </a:p>
                  </a:txBody>
                  <a:tcPr/>
                </a:tc>
                <a:tc>
                  <a:txBody>
                    <a:bodyPr/>
                    <a:lstStyle/>
                    <a:p>
                      <a:r>
                        <a:rPr lang="en-GB" dirty="0">
                          <a:hlinkClick r:id="rId21"/>
                        </a:rPr>
                        <a:t>Applying and consolidating: Reasoning with 4-digit numbers (</a:t>
                      </a:r>
                      <a:r>
                        <a:rPr lang="en-GB" dirty="0" err="1">
                          <a:hlinkClick r:id="rId21"/>
                        </a:rPr>
                        <a:t>thenational.academy</a:t>
                      </a:r>
                      <a:r>
                        <a:rPr lang="en-GB" dirty="0">
                          <a:hlinkClick r:id="rId21"/>
                        </a:rPr>
                        <a:t>)</a:t>
                      </a:r>
                      <a:endParaRPr lang="en-GB" dirty="0"/>
                    </a:p>
                  </a:txBody>
                  <a:tcPr/>
                </a:tc>
                <a:tc>
                  <a:txBody>
                    <a:bodyPr/>
                    <a:lstStyle/>
                    <a:p>
                      <a:r>
                        <a:rPr lang="en-GB" dirty="0">
                          <a:hlinkClick r:id="rId22"/>
                        </a:rPr>
                        <a:t>To explore simple and compound sentences (</a:t>
                      </a:r>
                      <a:r>
                        <a:rPr lang="en-GB" dirty="0" err="1">
                          <a:hlinkClick r:id="rId22"/>
                        </a:rPr>
                        <a:t>thenational.academy</a:t>
                      </a:r>
                      <a:r>
                        <a:rPr lang="en-GB" dirty="0">
                          <a:hlinkClick r:id="rId22"/>
                        </a:rPr>
                        <a:t>)</a:t>
                      </a:r>
                      <a:endParaRPr lang="en-GB" dirty="0"/>
                    </a:p>
                  </a:txBody>
                  <a:tcPr/>
                </a:tc>
                <a:extLst>
                  <a:ext uri="{0D108BD9-81ED-4DB2-BD59-A6C34878D82A}">
                    <a16:rowId xmlns:a16="http://schemas.microsoft.com/office/drawing/2014/main" val="384711334"/>
                  </a:ext>
                </a:extLst>
              </a:tr>
              <a:tr h="975024">
                <a:tc>
                  <a:txBody>
                    <a:bodyPr/>
                    <a:lstStyle/>
                    <a:p>
                      <a:r>
                        <a:rPr lang="en-GB" dirty="0"/>
                        <a:t>Year 5</a:t>
                      </a:r>
                    </a:p>
                  </a:txBody>
                  <a:tcPr/>
                </a:tc>
                <a:tc>
                  <a:txBody>
                    <a:bodyPr/>
                    <a:lstStyle/>
                    <a:p>
                      <a:r>
                        <a:rPr lang="en-GB" dirty="0">
                          <a:hlinkClick r:id="rId23"/>
                        </a:rPr>
                        <a:t>Solving problems involving place value and rounding (</a:t>
                      </a:r>
                      <a:r>
                        <a:rPr lang="en-GB" dirty="0" err="1">
                          <a:hlinkClick r:id="rId23"/>
                        </a:rPr>
                        <a:t>thenational.academy</a:t>
                      </a:r>
                      <a:r>
                        <a:rPr lang="en-GB" dirty="0">
                          <a:hlinkClick r:id="rId23"/>
                        </a:rPr>
                        <a:t>)</a:t>
                      </a:r>
                      <a:endParaRPr lang="en-GB" dirty="0"/>
                    </a:p>
                  </a:txBody>
                  <a:tcPr/>
                </a:tc>
                <a:tc>
                  <a:txBody>
                    <a:bodyPr/>
                    <a:lstStyle/>
                    <a:p>
                      <a:r>
                        <a:rPr lang="en-GB" dirty="0">
                          <a:hlinkClick r:id="rId24"/>
                        </a:rPr>
                        <a:t>To explore complex sentences (</a:t>
                      </a:r>
                      <a:r>
                        <a:rPr lang="en-GB" dirty="0" err="1">
                          <a:hlinkClick r:id="rId24"/>
                        </a:rPr>
                        <a:t>thenational.academy</a:t>
                      </a:r>
                      <a:r>
                        <a:rPr lang="en-GB" dirty="0">
                          <a:hlinkClick r:id="rId24"/>
                        </a:rPr>
                        <a:t>)</a:t>
                      </a:r>
                      <a:endParaRPr lang="en-GB" dirty="0"/>
                    </a:p>
                  </a:txBody>
                  <a:tcPr/>
                </a:tc>
                <a:extLst>
                  <a:ext uri="{0D108BD9-81ED-4DB2-BD59-A6C34878D82A}">
                    <a16:rowId xmlns:a16="http://schemas.microsoft.com/office/drawing/2014/main" val="1779430278"/>
                  </a:ext>
                </a:extLst>
              </a:tr>
              <a:tr h="975024">
                <a:tc>
                  <a:txBody>
                    <a:bodyPr/>
                    <a:lstStyle/>
                    <a:p>
                      <a:r>
                        <a:rPr lang="en-GB" dirty="0"/>
                        <a:t>Year 6</a:t>
                      </a:r>
                    </a:p>
                  </a:txBody>
                  <a:tcPr/>
                </a:tc>
                <a:tc>
                  <a:txBody>
                    <a:bodyPr/>
                    <a:lstStyle/>
                    <a:p>
                      <a:r>
                        <a:rPr lang="en-GB" dirty="0">
                          <a:hlinkClick r:id="rId25"/>
                        </a:rPr>
                        <a:t>Order of operations (</a:t>
                      </a:r>
                      <a:r>
                        <a:rPr lang="en-GB" dirty="0" err="1">
                          <a:hlinkClick r:id="rId25"/>
                        </a:rPr>
                        <a:t>thenational.academy</a:t>
                      </a:r>
                      <a:r>
                        <a:rPr lang="en-GB" dirty="0">
                          <a:hlinkClick r:id="rId25"/>
                        </a:rPr>
                        <a:t>)</a:t>
                      </a:r>
                      <a:endParaRPr lang="en-GB" dirty="0"/>
                    </a:p>
                    <a:p>
                      <a:endParaRPr lang="en-GB" dirty="0"/>
                    </a:p>
                    <a:p>
                      <a:r>
                        <a:rPr lang="en-GB" dirty="0">
                          <a:hlinkClick r:id="rId26"/>
                        </a:rPr>
                        <a:t>Consolidating order of operations (</a:t>
                      </a:r>
                      <a:r>
                        <a:rPr lang="en-GB" dirty="0" err="1">
                          <a:hlinkClick r:id="rId26"/>
                        </a:rPr>
                        <a:t>thenational.academy</a:t>
                      </a:r>
                      <a:r>
                        <a:rPr lang="en-GB" dirty="0">
                          <a:hlinkClick r:id="rId26"/>
                        </a:rPr>
                        <a:t>)</a:t>
                      </a:r>
                      <a:endParaRPr lang="en-GB" dirty="0"/>
                    </a:p>
                  </a:txBody>
                  <a:tcPr/>
                </a:tc>
                <a:tc>
                  <a:txBody>
                    <a:bodyPr/>
                    <a:lstStyle/>
                    <a:p>
                      <a:r>
                        <a:rPr lang="en-GB" dirty="0">
                          <a:hlinkClick r:id="rId27"/>
                        </a:rPr>
                        <a:t>To explore the functions of a colon (</a:t>
                      </a:r>
                      <a:r>
                        <a:rPr lang="en-GB" dirty="0" err="1">
                          <a:hlinkClick r:id="rId27"/>
                        </a:rPr>
                        <a:t>thenational.academy</a:t>
                      </a:r>
                      <a:r>
                        <a:rPr lang="en-GB" dirty="0">
                          <a:hlinkClick r:id="rId27"/>
                        </a:rPr>
                        <a:t>)</a:t>
                      </a:r>
                      <a:endParaRPr lang="en-GB" dirty="0"/>
                    </a:p>
                  </a:txBody>
                  <a:tcPr/>
                </a:tc>
                <a:extLst>
                  <a:ext uri="{0D108BD9-81ED-4DB2-BD59-A6C34878D82A}">
                    <a16:rowId xmlns:a16="http://schemas.microsoft.com/office/drawing/2014/main" val="567805482"/>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EE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692398" y="399274"/>
            <a:ext cx="6429420" cy="5103352"/>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2162346"/>
            <a:ext cx="3973829" cy="412329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6579571">
            <a:off x="11823835" y="-1644160"/>
            <a:ext cx="4995342" cy="5527350"/>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972819">
            <a:off x="-694765" y="-160891"/>
            <a:ext cx="2396417" cy="3345782"/>
          </a:xfrm>
          <a:prstGeom prst="rect">
            <a:avLst/>
          </a:prstGeom>
        </p:spPr>
      </p:pic>
      <p:graphicFrame>
        <p:nvGraphicFramePr>
          <p:cNvPr id="13" name="Table 12">
            <a:extLst>
              <a:ext uri="{FF2B5EF4-FFF2-40B4-BE49-F238E27FC236}">
                <a16:creationId xmlns:a16="http://schemas.microsoft.com/office/drawing/2014/main" id="{F135B405-6F6B-4E44-BF95-F0F3065EFC8B}"/>
              </a:ext>
            </a:extLst>
          </p:cNvPr>
          <p:cNvGraphicFramePr>
            <a:graphicFrameLocks noGrp="1"/>
          </p:cNvGraphicFramePr>
          <p:nvPr>
            <p:extLst>
              <p:ext uri="{D42A27DB-BD31-4B8C-83A1-F6EECF244321}">
                <p14:modId xmlns:p14="http://schemas.microsoft.com/office/powerpoint/2010/main" val="3621490543"/>
              </p:ext>
            </p:extLst>
          </p:nvPr>
        </p:nvGraphicFramePr>
        <p:xfrm>
          <a:off x="1050149" y="6038850"/>
          <a:ext cx="13012702" cy="8503920"/>
        </p:xfrm>
        <a:graphic>
          <a:graphicData uri="http://schemas.openxmlformats.org/drawingml/2006/table">
            <a:tbl>
              <a:tblPr firstRow="1" bandRow="1">
                <a:tableStyleId>{93296810-A885-4BE3-A3E7-6D5BEEA58F35}</a:tableStyleId>
              </a:tblPr>
              <a:tblGrid>
                <a:gridCol w="6506351">
                  <a:extLst>
                    <a:ext uri="{9D8B030D-6E8A-4147-A177-3AD203B41FA5}">
                      <a16:colId xmlns:a16="http://schemas.microsoft.com/office/drawing/2014/main" val="818607283"/>
                    </a:ext>
                  </a:extLst>
                </a:gridCol>
                <a:gridCol w="6506351">
                  <a:extLst>
                    <a:ext uri="{9D8B030D-6E8A-4147-A177-3AD203B41FA5}">
                      <a16:colId xmlns:a16="http://schemas.microsoft.com/office/drawing/2014/main" val="3298515067"/>
                    </a:ext>
                  </a:extLst>
                </a:gridCol>
              </a:tblGrid>
              <a:tr h="1295400">
                <a:tc gridSpan="2">
                  <a:txBody>
                    <a:bodyPr/>
                    <a:lstStyle/>
                    <a:p>
                      <a:pPr algn="ctr"/>
                      <a:r>
                        <a:rPr lang="en-GB" sz="5400" dirty="0"/>
                        <a:t>KS2</a:t>
                      </a:r>
                    </a:p>
                    <a:p>
                      <a:pPr algn="ctr"/>
                      <a:r>
                        <a:rPr lang="en-GB" sz="5400" dirty="0"/>
                        <a:t>Wider Curriculum</a:t>
                      </a:r>
                    </a:p>
                    <a:p>
                      <a:pPr algn="ctr"/>
                      <a:r>
                        <a:rPr lang="en-GB" sz="5400" dirty="0"/>
                        <a:t>Please choose a TES Live Lesson to join…</a:t>
                      </a:r>
                    </a:p>
                  </a:txBody>
                  <a:tcPr/>
                </a:tc>
                <a:tc hMerge="1">
                  <a:txBody>
                    <a:bodyPr/>
                    <a:lstStyle/>
                    <a:p>
                      <a:endParaRPr lang="en-GB" dirty="0"/>
                    </a:p>
                  </a:txBody>
                  <a:tcPr/>
                </a:tc>
                <a:extLst>
                  <a:ext uri="{0D108BD9-81ED-4DB2-BD59-A6C34878D82A}">
                    <a16:rowId xmlns:a16="http://schemas.microsoft.com/office/drawing/2014/main" val="396608580"/>
                  </a:ext>
                </a:extLst>
              </a:tr>
              <a:tr h="2311000">
                <a:tc>
                  <a:txBody>
                    <a:bodyPr/>
                    <a:lstStyle/>
                    <a:p>
                      <a:r>
                        <a:rPr lang="en-GB" sz="1800" b="1" i="0" kern="1200" dirty="0" err="1">
                          <a:solidFill>
                            <a:schemeClr val="dk1"/>
                          </a:solidFill>
                          <a:effectLst/>
                          <a:latin typeface="+mn-lt"/>
                          <a:ea typeface="+mn-ea"/>
                          <a:cs typeface="+mn-cs"/>
                        </a:rPr>
                        <a:t>Tes</a:t>
                      </a:r>
                      <a:r>
                        <a:rPr lang="en-GB" sz="1800" b="1" i="0" kern="1200" dirty="0">
                          <a:solidFill>
                            <a:schemeClr val="dk1"/>
                          </a:solidFill>
                          <a:effectLst/>
                          <a:latin typeface="+mn-lt"/>
                          <a:ea typeface="+mn-ea"/>
                          <a:cs typeface="+mn-cs"/>
                        </a:rPr>
                        <a:t> Live Lesson with The Royal Mint Museum</a:t>
                      </a:r>
                    </a:p>
                    <a:p>
                      <a:r>
                        <a:rPr lang="en-GB" sz="1800" b="0" i="0" kern="1200" dirty="0">
                          <a:solidFill>
                            <a:schemeClr val="dk1"/>
                          </a:solidFill>
                          <a:effectLst/>
                          <a:latin typeface="+mn-lt"/>
                          <a:ea typeface="+mn-ea"/>
                          <a:cs typeface="+mn-cs"/>
                        </a:rPr>
                        <a:t>Led by Amy Williams, Learning and Education Manager at The Royal Mint Museum, this lesson explores the history and heritage of coins around the world. You will learn about the design and production of coins and see the very first coins to feature King Charles III. With interactive activities and video clips of other children sharing their ideas, you will look at coins in a completely different way.</a:t>
                      </a:r>
                    </a:p>
                    <a:p>
                      <a:endParaRPr lang="en-GB" sz="1800" b="0" i="0" kern="1200" dirty="0">
                        <a:solidFill>
                          <a:schemeClr val="dk1"/>
                        </a:solidFill>
                        <a:effectLst/>
                        <a:latin typeface="+mn-lt"/>
                        <a:ea typeface="+mn-ea"/>
                        <a:cs typeface="+mn-cs"/>
                      </a:endParaRPr>
                    </a:p>
                    <a:p>
                      <a:r>
                        <a:rPr lang="en-GB" dirty="0" err="1">
                          <a:hlinkClick r:id="rId10"/>
                        </a:rPr>
                        <a:t>Tes</a:t>
                      </a:r>
                      <a:r>
                        <a:rPr lang="en-GB" dirty="0">
                          <a:hlinkClick r:id="rId10"/>
                        </a:rPr>
                        <a:t> Live lesson with The Royal Mint Museum - YouTube</a:t>
                      </a:r>
                      <a:endParaRPr lang="en-GB" sz="1800" b="0" i="0" kern="1200" dirty="0">
                        <a:solidFill>
                          <a:schemeClr val="dk1"/>
                        </a:solidFill>
                        <a:effectLst/>
                        <a:latin typeface="+mn-lt"/>
                        <a:ea typeface="+mn-ea"/>
                        <a:cs typeface="+mn-cs"/>
                      </a:endParaRPr>
                    </a:p>
                    <a:p>
                      <a:endParaRPr lang="en-GB" dirty="0"/>
                    </a:p>
                  </a:txBody>
                  <a:tcPr/>
                </a:tc>
                <a:tc>
                  <a:txBody>
                    <a:bodyPr/>
                    <a:lstStyle/>
                    <a:p>
                      <a:r>
                        <a:rPr lang="en-GB" sz="1800" b="1" i="0" kern="1200" dirty="0" err="1">
                          <a:solidFill>
                            <a:schemeClr val="dk1"/>
                          </a:solidFill>
                          <a:effectLst/>
                          <a:latin typeface="+mn-lt"/>
                          <a:ea typeface="+mn-ea"/>
                          <a:cs typeface="+mn-cs"/>
                        </a:rPr>
                        <a:t>Tes</a:t>
                      </a:r>
                      <a:r>
                        <a:rPr lang="en-GB" sz="1800" b="1" i="0" kern="1200" dirty="0">
                          <a:solidFill>
                            <a:schemeClr val="dk1"/>
                          </a:solidFill>
                          <a:effectLst/>
                          <a:latin typeface="+mn-lt"/>
                          <a:ea typeface="+mn-ea"/>
                          <a:cs typeface="+mn-cs"/>
                        </a:rPr>
                        <a:t> Live Lesson with Disney</a:t>
                      </a:r>
                    </a:p>
                    <a:p>
                      <a:r>
                        <a:rPr lang="en-GB" sz="1800" b="0" i="0" kern="1200" dirty="0">
                          <a:solidFill>
                            <a:schemeClr val="dk1"/>
                          </a:solidFill>
                          <a:effectLst/>
                          <a:latin typeface="+mn-lt"/>
                          <a:ea typeface="+mn-ea"/>
                          <a:cs typeface="+mn-cs"/>
                        </a:rPr>
                        <a:t>Led by Disney Theatrical Teaching Artists Tori and Ben, complete a musical theatre lesson based on one of </a:t>
                      </a:r>
                      <a:r>
                        <a:rPr lang="en-GB" sz="1800" b="0" i="0" kern="1200" dirty="0" err="1">
                          <a:solidFill>
                            <a:schemeClr val="dk1"/>
                          </a:solidFill>
                          <a:effectLst/>
                          <a:latin typeface="+mn-lt"/>
                          <a:ea typeface="+mn-ea"/>
                          <a:cs typeface="+mn-cs"/>
                        </a:rPr>
                        <a:t>Frozen's</a:t>
                      </a:r>
                      <a:r>
                        <a:rPr lang="en-GB" sz="1800" b="0" i="0" kern="1200" dirty="0">
                          <a:solidFill>
                            <a:schemeClr val="dk1"/>
                          </a:solidFill>
                          <a:effectLst/>
                          <a:latin typeface="+mn-lt"/>
                          <a:ea typeface="+mn-ea"/>
                          <a:cs typeface="+mn-cs"/>
                        </a:rPr>
                        <a:t> best known songs </a:t>
                      </a:r>
                      <a:r>
                        <a:rPr lang="en-GB" sz="1800" b="0" i="1" kern="1200" dirty="0">
                          <a:solidFill>
                            <a:schemeClr val="dk1"/>
                          </a:solidFill>
                          <a:effectLst/>
                          <a:latin typeface="+mn-lt"/>
                          <a:ea typeface="+mn-ea"/>
                          <a:cs typeface="+mn-cs"/>
                        </a:rPr>
                        <a:t>Fixer Upper</a:t>
                      </a:r>
                      <a:r>
                        <a:rPr lang="en-GB" sz="1800" b="0" i="0" kern="1200" dirty="0">
                          <a:solidFill>
                            <a:schemeClr val="dk1"/>
                          </a:solidFill>
                          <a:effectLst/>
                          <a:latin typeface="+mn-lt"/>
                          <a:ea typeface="+mn-ea"/>
                          <a:cs typeface="+mn-cs"/>
                        </a:rPr>
                        <a:t>, taught from the Royal Theatre, Drury Lane, London. You will learn the choreography and singing parts to </a:t>
                      </a:r>
                      <a:r>
                        <a:rPr lang="en-GB" sz="1800" b="0" i="1" kern="1200" dirty="0">
                          <a:solidFill>
                            <a:schemeClr val="dk1"/>
                          </a:solidFill>
                          <a:effectLst/>
                          <a:latin typeface="+mn-lt"/>
                          <a:ea typeface="+mn-ea"/>
                          <a:cs typeface="+mn-cs"/>
                        </a:rPr>
                        <a:t>Fixer Upper</a:t>
                      </a:r>
                      <a:r>
                        <a:rPr lang="en-GB" sz="1800" b="0" i="0" kern="1200" dirty="0">
                          <a:solidFill>
                            <a:schemeClr val="dk1"/>
                          </a:solidFill>
                          <a:effectLst/>
                          <a:latin typeface="+mn-lt"/>
                          <a:ea typeface="+mn-ea"/>
                          <a:cs typeface="+mn-cs"/>
                        </a:rPr>
                        <a:t>.</a:t>
                      </a:r>
                    </a:p>
                    <a:p>
                      <a:endParaRPr lang="en-GB" sz="1800" b="0" i="0" kern="1200" dirty="0">
                        <a:solidFill>
                          <a:schemeClr val="dk1"/>
                        </a:solidFill>
                        <a:effectLst/>
                        <a:latin typeface="+mn-lt"/>
                        <a:ea typeface="+mn-ea"/>
                        <a:cs typeface="+mn-cs"/>
                      </a:endParaRPr>
                    </a:p>
                    <a:p>
                      <a:r>
                        <a:rPr lang="en-GB" dirty="0" err="1">
                          <a:hlinkClick r:id="rId11"/>
                        </a:rPr>
                        <a:t>Tes</a:t>
                      </a:r>
                      <a:r>
                        <a:rPr lang="en-GB" dirty="0">
                          <a:hlinkClick r:id="rId11"/>
                        </a:rPr>
                        <a:t> Live Lesson with Disney - YouTube</a:t>
                      </a:r>
                      <a:endParaRPr lang="en-GB" sz="1800" b="0" i="0" kern="1200" dirty="0">
                        <a:solidFill>
                          <a:schemeClr val="dk1"/>
                        </a:solidFill>
                        <a:effectLst/>
                        <a:latin typeface="+mn-lt"/>
                        <a:ea typeface="+mn-ea"/>
                        <a:cs typeface="+mn-cs"/>
                      </a:endParaRPr>
                    </a:p>
                    <a:p>
                      <a:endParaRPr lang="en-GB" sz="1800" b="0" i="0" kern="1200" dirty="0">
                        <a:solidFill>
                          <a:schemeClr val="dk1"/>
                        </a:solidFill>
                        <a:effectLst/>
                        <a:latin typeface="+mn-lt"/>
                        <a:ea typeface="+mn-ea"/>
                        <a:cs typeface="+mn-cs"/>
                      </a:endParaRPr>
                    </a:p>
                    <a:p>
                      <a:endParaRPr lang="en-GB" dirty="0"/>
                    </a:p>
                  </a:txBody>
                  <a:tcPr/>
                </a:tc>
                <a:extLst>
                  <a:ext uri="{0D108BD9-81ED-4DB2-BD59-A6C34878D82A}">
                    <a16:rowId xmlns:a16="http://schemas.microsoft.com/office/drawing/2014/main" val="1167497478"/>
                  </a:ext>
                </a:extLst>
              </a:tr>
              <a:tr h="2311000">
                <a:tc>
                  <a:txBody>
                    <a:bodyPr/>
                    <a:lstStyle/>
                    <a:p>
                      <a:r>
                        <a:rPr lang="en-GB" sz="1800" b="1" i="0" kern="1200" dirty="0" err="1">
                          <a:solidFill>
                            <a:schemeClr val="dk1"/>
                          </a:solidFill>
                          <a:effectLst/>
                          <a:latin typeface="+mn-lt"/>
                          <a:ea typeface="+mn-ea"/>
                          <a:cs typeface="+mn-cs"/>
                        </a:rPr>
                        <a:t>Tes</a:t>
                      </a:r>
                      <a:r>
                        <a:rPr lang="en-GB" sz="1800" b="1" i="0" kern="1200" dirty="0">
                          <a:solidFill>
                            <a:schemeClr val="dk1"/>
                          </a:solidFill>
                          <a:effectLst/>
                          <a:latin typeface="+mn-lt"/>
                          <a:ea typeface="+mn-ea"/>
                          <a:cs typeface="+mn-cs"/>
                        </a:rPr>
                        <a:t> Live Lesson with The Royal Horticultural Society</a:t>
                      </a:r>
                      <a:br>
                        <a:rPr lang="en-GB" sz="1800" b="0" i="0" kern="1200" dirty="0">
                          <a:solidFill>
                            <a:schemeClr val="dk1"/>
                          </a:solidFill>
                          <a:effectLst/>
                          <a:latin typeface="+mn-lt"/>
                          <a:ea typeface="+mn-ea"/>
                          <a:cs typeface="+mn-cs"/>
                        </a:rPr>
                      </a:br>
                      <a:r>
                        <a:rPr lang="en-GB" sz="1800" b="0" i="0" kern="1200" dirty="0">
                          <a:solidFill>
                            <a:schemeClr val="dk1"/>
                          </a:solidFill>
                          <a:effectLst/>
                          <a:latin typeface="+mn-lt"/>
                          <a:ea typeface="+mn-ea"/>
                          <a:cs typeface="+mn-cs"/>
                        </a:rPr>
                        <a:t>Visit RHS Harlow </a:t>
                      </a:r>
                      <a:r>
                        <a:rPr lang="en-GB" sz="1800" b="0" i="0" kern="1200" dirty="0" err="1">
                          <a:solidFill>
                            <a:schemeClr val="dk1"/>
                          </a:solidFill>
                          <a:effectLst/>
                          <a:latin typeface="+mn-lt"/>
                          <a:ea typeface="+mn-ea"/>
                          <a:cs typeface="+mn-cs"/>
                        </a:rPr>
                        <a:t>Carr</a:t>
                      </a:r>
                      <a:r>
                        <a:rPr lang="en-GB" sz="1800" b="0" i="0" kern="1200" dirty="0">
                          <a:solidFill>
                            <a:schemeClr val="dk1"/>
                          </a:solidFill>
                          <a:effectLst/>
                          <a:latin typeface="+mn-lt"/>
                          <a:ea typeface="+mn-ea"/>
                          <a:cs typeface="+mn-cs"/>
                        </a:rPr>
                        <a:t> Garden to explore the plants and how they are adapted to suit their environment. RHS Education Officers, Ruth and Janet, will lead you on an exciting journey of discovery by getting up close to the plants in two completely different environments: alpine and sub-tropical. Through activities, interviews and role play we’ll investigate how the plants have adapted to these extreme environments and how that helps them survive and evolve. </a:t>
                      </a:r>
                    </a:p>
                    <a:p>
                      <a:endParaRPr lang="en-GB" dirty="0">
                        <a:highlight>
                          <a:srgbClr val="FFFF00"/>
                        </a:highlight>
                      </a:endParaRPr>
                    </a:p>
                    <a:p>
                      <a:r>
                        <a:rPr lang="en-GB" dirty="0" err="1">
                          <a:hlinkClick r:id="rId12"/>
                        </a:rPr>
                        <a:t>Tes</a:t>
                      </a:r>
                      <a:r>
                        <a:rPr lang="en-GB" dirty="0">
                          <a:hlinkClick r:id="rId12"/>
                        </a:rPr>
                        <a:t> Live Lesson with The Royal Horticultural Society | </a:t>
                      </a:r>
                      <a:r>
                        <a:rPr lang="en-GB" dirty="0" err="1">
                          <a:hlinkClick r:id="rId12"/>
                        </a:rPr>
                        <a:t>Tes</a:t>
                      </a:r>
                      <a:endParaRPr lang="en-GB" dirty="0"/>
                    </a:p>
                  </a:txBody>
                  <a:tcPr/>
                </a:tc>
                <a:tc>
                  <a:txBody>
                    <a:bodyPr/>
                    <a:lstStyle/>
                    <a:p>
                      <a:r>
                        <a:rPr lang="en-GB" sz="1800" b="1" i="0" kern="1200" dirty="0" err="1">
                          <a:solidFill>
                            <a:schemeClr val="dk1"/>
                          </a:solidFill>
                          <a:effectLst/>
                          <a:latin typeface="+mn-lt"/>
                          <a:ea typeface="+mn-ea"/>
                          <a:cs typeface="+mn-cs"/>
                        </a:rPr>
                        <a:t>Tes</a:t>
                      </a:r>
                      <a:r>
                        <a:rPr lang="en-GB" sz="1800" b="1" i="0" kern="1200" dirty="0">
                          <a:solidFill>
                            <a:schemeClr val="dk1"/>
                          </a:solidFill>
                          <a:effectLst/>
                          <a:latin typeface="+mn-lt"/>
                          <a:ea typeface="+mn-ea"/>
                          <a:cs typeface="+mn-cs"/>
                        </a:rPr>
                        <a:t> Live Lesson with </a:t>
                      </a:r>
                      <a:r>
                        <a:rPr lang="en-GB" sz="1800" b="1" i="0" kern="1200" dirty="0" err="1">
                          <a:solidFill>
                            <a:schemeClr val="dk1"/>
                          </a:solidFill>
                          <a:effectLst/>
                          <a:latin typeface="+mn-lt"/>
                          <a:ea typeface="+mn-ea"/>
                          <a:cs typeface="+mn-cs"/>
                        </a:rPr>
                        <a:t>Childnet</a:t>
                      </a:r>
                      <a:endParaRPr lang="en-GB" sz="1800" b="1" i="0" kern="1200" dirty="0">
                        <a:solidFill>
                          <a:schemeClr val="dk1"/>
                        </a:solidFill>
                        <a:effectLst/>
                        <a:latin typeface="+mn-lt"/>
                        <a:ea typeface="+mn-ea"/>
                        <a:cs typeface="+mn-cs"/>
                      </a:endParaRPr>
                    </a:p>
                    <a:p>
                      <a:r>
                        <a:rPr lang="en-GB" sz="1800" b="0" i="0" kern="1200" dirty="0">
                          <a:solidFill>
                            <a:schemeClr val="dk1"/>
                          </a:solidFill>
                          <a:effectLst/>
                          <a:latin typeface="+mn-lt"/>
                          <a:ea typeface="+mn-ea"/>
                          <a:cs typeface="+mn-cs"/>
                        </a:rPr>
                        <a:t>Led by online safety charity </a:t>
                      </a:r>
                      <a:r>
                        <a:rPr lang="en-GB" sz="1800" b="0" i="0" kern="1200" dirty="0" err="1">
                          <a:solidFill>
                            <a:schemeClr val="dk1"/>
                          </a:solidFill>
                          <a:effectLst/>
                          <a:latin typeface="+mn-lt"/>
                          <a:ea typeface="+mn-ea"/>
                          <a:cs typeface="+mn-cs"/>
                        </a:rPr>
                        <a:t>Childnet</a:t>
                      </a:r>
                      <a:r>
                        <a:rPr lang="en-GB" sz="1800" b="0" i="0" kern="1200" dirty="0">
                          <a:solidFill>
                            <a:schemeClr val="dk1"/>
                          </a:solidFill>
                          <a:effectLst/>
                          <a:latin typeface="+mn-lt"/>
                          <a:ea typeface="+mn-ea"/>
                          <a:cs typeface="+mn-cs"/>
                        </a:rPr>
                        <a:t>, this lesson explores the important topic of online bullying. You will be introduced to a series of scenarios and asked to think about what you would do in each one. Children from St Joseph's Catholic Primary School share their responses and Amy Lockwood, Education Manager at </a:t>
                      </a:r>
                      <a:r>
                        <a:rPr lang="en-GB" sz="1800" b="0" i="0" kern="1200" dirty="0" err="1">
                          <a:solidFill>
                            <a:schemeClr val="dk1"/>
                          </a:solidFill>
                          <a:effectLst/>
                          <a:latin typeface="+mn-lt"/>
                          <a:ea typeface="+mn-ea"/>
                          <a:cs typeface="+mn-cs"/>
                        </a:rPr>
                        <a:t>Childnet</a:t>
                      </a:r>
                      <a:r>
                        <a:rPr lang="en-GB" sz="1800" b="0" i="0" kern="1200" dirty="0">
                          <a:solidFill>
                            <a:schemeClr val="dk1"/>
                          </a:solidFill>
                          <a:effectLst/>
                          <a:latin typeface="+mn-lt"/>
                          <a:ea typeface="+mn-ea"/>
                          <a:cs typeface="+mn-cs"/>
                        </a:rPr>
                        <a:t>, shares some top tips and advice that we can all follow to help stop online bullying.</a:t>
                      </a:r>
                    </a:p>
                    <a:p>
                      <a:endParaRPr lang="en-GB" sz="1800" b="0" i="0" kern="1200" dirty="0">
                        <a:solidFill>
                          <a:schemeClr val="dk1"/>
                        </a:solidFill>
                        <a:effectLst/>
                        <a:latin typeface="+mn-lt"/>
                        <a:ea typeface="+mn-ea"/>
                        <a:cs typeface="+mn-cs"/>
                        <a:hlinkClick r:id="rId13"/>
                      </a:endParaRPr>
                    </a:p>
                    <a:p>
                      <a:r>
                        <a:rPr lang="en-GB" dirty="0" err="1">
                          <a:hlinkClick r:id="rId13"/>
                        </a:rPr>
                        <a:t>Tes</a:t>
                      </a:r>
                      <a:r>
                        <a:rPr lang="en-GB" dirty="0">
                          <a:hlinkClick r:id="rId13"/>
                        </a:rPr>
                        <a:t> Live Lesson with </a:t>
                      </a:r>
                      <a:r>
                        <a:rPr lang="en-GB" dirty="0" err="1">
                          <a:hlinkClick r:id="rId13"/>
                        </a:rPr>
                        <a:t>Childnet</a:t>
                      </a:r>
                      <a:r>
                        <a:rPr lang="en-GB" dirty="0">
                          <a:hlinkClick r:id="rId13"/>
                        </a:rPr>
                        <a:t> - YouTube</a:t>
                      </a:r>
                      <a:endParaRPr lang="en-GB" dirty="0"/>
                    </a:p>
                  </a:txBody>
                  <a:tcPr/>
                </a:tc>
                <a:extLst>
                  <a:ext uri="{0D108BD9-81ED-4DB2-BD59-A6C34878D82A}">
                    <a16:rowId xmlns:a16="http://schemas.microsoft.com/office/drawing/2014/main" val="1821032885"/>
                  </a:ext>
                </a:extLst>
              </a:tr>
            </a:tbl>
          </a:graphicData>
        </a:graphic>
      </p:graphicFrame>
    </p:spTree>
    <p:extLst>
      <p:ext uri="{BB962C8B-B14F-4D97-AF65-F5344CB8AC3E}">
        <p14:creationId xmlns:p14="http://schemas.microsoft.com/office/powerpoint/2010/main" val="2449831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EE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692398" y="399274"/>
            <a:ext cx="6429420" cy="5103352"/>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2162346"/>
            <a:ext cx="3973829" cy="412329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6579571">
            <a:off x="11823835" y="-1644160"/>
            <a:ext cx="4995342" cy="5527350"/>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972819">
            <a:off x="-694765" y="-160891"/>
            <a:ext cx="2396417" cy="3345782"/>
          </a:xfrm>
          <a:prstGeom prst="rect">
            <a:avLst/>
          </a:prstGeom>
        </p:spPr>
      </p:pic>
      <p:sp>
        <p:nvSpPr>
          <p:cNvPr id="9" name="TextBox 9"/>
          <p:cNvSpPr txBox="1"/>
          <p:nvPr/>
        </p:nvSpPr>
        <p:spPr>
          <a:xfrm>
            <a:off x="1088311" y="5231614"/>
            <a:ext cx="12936377" cy="1903983"/>
          </a:xfrm>
          <a:prstGeom prst="rect">
            <a:avLst/>
          </a:prstGeom>
        </p:spPr>
        <p:txBody>
          <a:bodyPr lIns="0" tIns="0" rIns="0" bIns="0" rtlCol="0" anchor="t">
            <a:spAutoFit/>
          </a:bodyPr>
          <a:lstStyle/>
          <a:p>
            <a:pPr algn="ctr">
              <a:lnSpc>
                <a:spcPts val="15386"/>
              </a:lnSpc>
              <a:spcBef>
                <a:spcPct val="0"/>
              </a:spcBef>
            </a:pPr>
            <a:r>
              <a:rPr lang="en-US" sz="10990" dirty="0">
                <a:solidFill>
                  <a:srgbClr val="34363A"/>
                </a:solidFill>
                <a:latin typeface="Saira Condensed Bold"/>
              </a:rPr>
              <a:t>EYFS Book Talk</a:t>
            </a:r>
          </a:p>
        </p:txBody>
      </p:sp>
      <p:pic>
        <p:nvPicPr>
          <p:cNvPr id="6" name="Picture 5">
            <a:extLst>
              <a:ext uri="{FF2B5EF4-FFF2-40B4-BE49-F238E27FC236}">
                <a16:creationId xmlns:a16="http://schemas.microsoft.com/office/drawing/2014/main" id="{45F3B22E-0025-4D47-9052-DEF06E08CB5A}"/>
              </a:ext>
            </a:extLst>
          </p:cNvPr>
          <p:cNvPicPr>
            <a:picLocks noChangeAspect="1"/>
          </p:cNvPicPr>
          <p:nvPr/>
        </p:nvPicPr>
        <p:blipFill>
          <a:blip r:embed="rId10"/>
          <a:stretch>
            <a:fillRect/>
          </a:stretch>
        </p:blipFill>
        <p:spPr>
          <a:xfrm>
            <a:off x="282641" y="7510728"/>
            <a:ext cx="14547715" cy="10465448"/>
          </a:xfrm>
          <a:prstGeom prst="rect">
            <a:avLst/>
          </a:prstGeom>
        </p:spPr>
      </p:pic>
    </p:spTree>
    <p:extLst>
      <p:ext uri="{BB962C8B-B14F-4D97-AF65-F5344CB8AC3E}">
        <p14:creationId xmlns:p14="http://schemas.microsoft.com/office/powerpoint/2010/main" val="3100175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ED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692398" y="399274"/>
            <a:ext cx="6429420" cy="5103352"/>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2162346"/>
            <a:ext cx="3973829" cy="412329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6579571">
            <a:off x="11823835" y="-1644160"/>
            <a:ext cx="4995342" cy="5527350"/>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972819">
            <a:off x="-694765" y="-160891"/>
            <a:ext cx="2396417" cy="3345782"/>
          </a:xfrm>
          <a:prstGeom prst="rect">
            <a:avLst/>
          </a:prstGeom>
        </p:spPr>
      </p:pic>
      <p:sp>
        <p:nvSpPr>
          <p:cNvPr id="9" name="TextBox 9"/>
          <p:cNvSpPr txBox="1"/>
          <p:nvPr/>
        </p:nvSpPr>
        <p:spPr>
          <a:xfrm>
            <a:off x="1088311" y="5231614"/>
            <a:ext cx="12936377" cy="1903983"/>
          </a:xfrm>
          <a:prstGeom prst="rect">
            <a:avLst/>
          </a:prstGeom>
        </p:spPr>
        <p:txBody>
          <a:bodyPr lIns="0" tIns="0" rIns="0" bIns="0" rtlCol="0" anchor="t">
            <a:spAutoFit/>
          </a:bodyPr>
          <a:lstStyle/>
          <a:p>
            <a:pPr algn="ctr">
              <a:lnSpc>
                <a:spcPts val="15386"/>
              </a:lnSpc>
              <a:spcBef>
                <a:spcPct val="0"/>
              </a:spcBef>
            </a:pPr>
            <a:r>
              <a:rPr lang="en-US" sz="10990" dirty="0">
                <a:solidFill>
                  <a:srgbClr val="34363A"/>
                </a:solidFill>
                <a:latin typeface="Saira Condensed Bold"/>
              </a:rPr>
              <a:t>Year 1/2 Book Talk</a:t>
            </a:r>
          </a:p>
        </p:txBody>
      </p:sp>
      <p:pic>
        <p:nvPicPr>
          <p:cNvPr id="6" name="Picture 5">
            <a:extLst>
              <a:ext uri="{FF2B5EF4-FFF2-40B4-BE49-F238E27FC236}">
                <a16:creationId xmlns:a16="http://schemas.microsoft.com/office/drawing/2014/main" id="{5DF1593E-A0B2-420C-9771-71CF17667BAF}"/>
              </a:ext>
            </a:extLst>
          </p:cNvPr>
          <p:cNvPicPr>
            <a:picLocks noChangeAspect="1"/>
          </p:cNvPicPr>
          <p:nvPr/>
        </p:nvPicPr>
        <p:blipFill>
          <a:blip r:embed="rId10"/>
          <a:stretch>
            <a:fillRect/>
          </a:stretch>
        </p:blipFill>
        <p:spPr>
          <a:xfrm>
            <a:off x="203199" y="7672038"/>
            <a:ext cx="14706600" cy="10507380"/>
          </a:xfrm>
          <a:prstGeom prst="rect">
            <a:avLst/>
          </a:prstGeom>
        </p:spPr>
      </p:pic>
      <p:sp>
        <p:nvSpPr>
          <p:cNvPr id="7" name="TextBox 6">
            <a:extLst>
              <a:ext uri="{FF2B5EF4-FFF2-40B4-BE49-F238E27FC236}">
                <a16:creationId xmlns:a16="http://schemas.microsoft.com/office/drawing/2014/main" id="{8917FBB4-D46F-4894-9CB8-C527C21C23B9}"/>
              </a:ext>
            </a:extLst>
          </p:cNvPr>
          <p:cNvSpPr txBox="1"/>
          <p:nvPr/>
        </p:nvSpPr>
        <p:spPr>
          <a:xfrm>
            <a:off x="393700" y="6953250"/>
            <a:ext cx="14097000" cy="923330"/>
          </a:xfrm>
          <a:prstGeom prst="rect">
            <a:avLst/>
          </a:prstGeom>
          <a:noFill/>
        </p:spPr>
        <p:txBody>
          <a:bodyPr wrap="square" rtlCol="0">
            <a:spAutoFit/>
          </a:bodyPr>
          <a:lstStyle/>
          <a:p>
            <a:pPr algn="ctr"/>
            <a:r>
              <a:rPr lang="en-GB" dirty="0"/>
              <a:t>Please listen to the story ‘Grandad’s Island’ by Benji Davies and choose a linked activity from below to complete.</a:t>
            </a:r>
          </a:p>
          <a:p>
            <a:pPr algn="ctr"/>
            <a:r>
              <a:rPr lang="en-GB" dirty="0">
                <a:hlinkClick r:id="rId11"/>
              </a:rPr>
              <a:t>Benji Davies reads Grandad's Island - YouTube</a:t>
            </a:r>
            <a:endParaRPr lang="en-GB" dirty="0"/>
          </a:p>
          <a:p>
            <a:pPr algn="ctr"/>
            <a:endParaRPr lang="en-GB" dirty="0"/>
          </a:p>
        </p:txBody>
      </p:sp>
    </p:spTree>
    <p:extLst>
      <p:ext uri="{BB962C8B-B14F-4D97-AF65-F5344CB8AC3E}">
        <p14:creationId xmlns:p14="http://schemas.microsoft.com/office/powerpoint/2010/main" val="5252823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2C56922A43D04F92E9FCD8BF919127" ma:contentTypeVersion="14" ma:contentTypeDescription="Create a new document." ma:contentTypeScope="" ma:versionID="19de5d847a2a2819b3a6e9cc86a78f55">
  <xsd:schema xmlns:xsd="http://www.w3.org/2001/XMLSchema" xmlns:xs="http://www.w3.org/2001/XMLSchema" xmlns:p="http://schemas.microsoft.com/office/2006/metadata/properties" xmlns:ns2="3af04dca-fea5-4be3-899f-8fa3343eac19" xmlns:ns3="925b9eb7-7015-4509-88a7-72095bc2212b" targetNamespace="http://schemas.microsoft.com/office/2006/metadata/properties" ma:root="true" ma:fieldsID="aec638660f5397eb968ab540ef2a807d" ns2:_="" ns3:_="">
    <xsd:import namespace="3af04dca-fea5-4be3-899f-8fa3343eac19"/>
    <xsd:import namespace="925b9eb7-7015-4509-88a7-72095bc2212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f04dca-fea5-4be3-899f-8fa3343eac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7de1142-efe1-43dc-88e9-565c009e08e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925b9eb7-7015-4509-88a7-72095bc2212b"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9d6b0ea-5913-4bc7-8397-0291b932ef13}" ma:internalName="TaxCatchAll" ma:showField="CatchAllData" ma:web="925b9eb7-7015-4509-88a7-72095bc2212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5CDF75-33F6-4EA0-A2F2-CFA375F698DA}"/>
</file>

<file path=customXml/itemProps2.xml><?xml version="1.0" encoding="utf-8"?>
<ds:datastoreItem xmlns:ds="http://schemas.openxmlformats.org/officeDocument/2006/customXml" ds:itemID="{2C8FBB9B-C911-48F3-B108-42948E956A40}"/>
</file>

<file path=docProps/app.xml><?xml version="1.0" encoding="utf-8"?>
<Properties xmlns="http://schemas.openxmlformats.org/officeDocument/2006/extended-properties" xmlns:vt="http://schemas.openxmlformats.org/officeDocument/2006/docPropsVTypes">
  <TotalTime>1488</TotalTime>
  <Words>434</Words>
  <Application>Microsoft Office PowerPoint</Application>
  <PresentationFormat>Custom</PresentationFormat>
  <Paragraphs>53</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Calibri</vt:lpstr>
      <vt:lpstr>Saira Condensed Bold</vt:lpstr>
      <vt:lpstr>Arial</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Colorful Flat Back to School Online Learning Banner</dc:title>
  <dc:creator>Gemma Grealy</dc:creator>
  <cp:lastModifiedBy>Gemma Ball</cp:lastModifiedBy>
  <cp:revision>11</cp:revision>
  <dcterms:created xsi:type="dcterms:W3CDTF">2006-08-16T00:00:00Z</dcterms:created>
  <dcterms:modified xsi:type="dcterms:W3CDTF">2023-01-26T19:58:18Z</dcterms:modified>
  <dc:identifier>DAFYhEXnLgM</dc:identifier>
</cp:coreProperties>
</file>