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2" r:id="rId5"/>
    <p:sldId id="272" r:id="rId6"/>
    <p:sldId id="279" r:id="rId7"/>
    <p:sldId id="283" r:id="rId8"/>
    <p:sldId id="273" r:id="rId9"/>
    <p:sldId id="284" r:id="rId10"/>
    <p:sldId id="285" r:id="rId11"/>
    <p:sldId id="287" r:id="rId12"/>
    <p:sldId id="288" r:id="rId13"/>
    <p:sldId id="286" r:id="rId14"/>
    <p:sldId id="281" r:id="rId15"/>
    <p:sldId id="282" r:id="rId16"/>
    <p:sldId id="277" r:id="rId17"/>
    <p:sldId id="265" r:id="rId18"/>
    <p:sldId id="267" r:id="rId1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1B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2ED82B-C9DD-4153-BBE6-AA8A29BC5E06}" v="7" dt="2022-09-21T15:38:23.102"/>
    <p1510:client id="{43BFFB1E-2FF9-18DE-740B-91476FBFCC1D}" v="1046" dt="2023-09-13T15:49:26.2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1" autoAdjust="0"/>
    <p:restoredTop sz="94660"/>
  </p:normalViewPr>
  <p:slideViewPr>
    <p:cSldViewPr snapToGrid="0">
      <p:cViewPr varScale="1">
        <p:scale>
          <a:sx n="109" d="100"/>
          <a:sy n="109" d="100"/>
        </p:scale>
        <p:origin x="6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ly Woods" userId="S::carly.woods@st-thomasmore.coventry.sch.uk::d079e08a-3522-452a-9861-ac7c03109423" providerId="AD" clId="Web-{43BFFB1E-2FF9-18DE-740B-91476FBFCC1D}"/>
    <pc:docChg chg="addSld delSld modSld sldOrd">
      <pc:chgData name="Carly Woods" userId="S::carly.woods@st-thomasmore.coventry.sch.uk::d079e08a-3522-452a-9861-ac7c03109423" providerId="AD" clId="Web-{43BFFB1E-2FF9-18DE-740B-91476FBFCC1D}" dt="2023-09-13T15:49:26.205" v="569"/>
      <pc:docMkLst>
        <pc:docMk/>
      </pc:docMkLst>
      <pc:sldChg chg="del">
        <pc:chgData name="Carly Woods" userId="S::carly.woods@st-thomasmore.coventry.sch.uk::d079e08a-3522-452a-9861-ac7c03109423" providerId="AD" clId="Web-{43BFFB1E-2FF9-18DE-740B-91476FBFCC1D}" dt="2023-09-13T15:01:22.157" v="43"/>
        <pc:sldMkLst>
          <pc:docMk/>
          <pc:sldMk cId="515509792" sldId="256"/>
        </pc:sldMkLst>
      </pc:sldChg>
      <pc:sldChg chg="addSp delSp modSp ord">
        <pc:chgData name="Carly Woods" userId="S::carly.woods@st-thomasmore.coventry.sch.uk::d079e08a-3522-452a-9861-ac7c03109423" providerId="AD" clId="Web-{43BFFB1E-2FF9-18DE-740B-91476FBFCC1D}" dt="2023-09-13T15:49:26.205" v="569"/>
        <pc:sldMkLst>
          <pc:docMk/>
          <pc:sldMk cId="15646655" sldId="262"/>
        </pc:sldMkLst>
        <pc:picChg chg="add del mod">
          <ac:chgData name="Carly Woods" userId="S::carly.woods@st-thomasmore.coventry.sch.uk::d079e08a-3522-452a-9861-ac7c03109423" providerId="AD" clId="Web-{43BFFB1E-2FF9-18DE-740B-91476FBFCC1D}" dt="2023-09-13T14:57:53.777" v="16"/>
          <ac:picMkLst>
            <pc:docMk/>
            <pc:sldMk cId="15646655" sldId="262"/>
            <ac:picMk id="3" creationId="{AD4920A0-0839-0C4C-ADD1-70126525632D}"/>
          </ac:picMkLst>
        </pc:picChg>
      </pc:sldChg>
      <pc:sldChg chg="modSp ord">
        <pc:chgData name="Carly Woods" userId="S::carly.woods@st-thomasmore.coventry.sch.uk::d079e08a-3522-452a-9861-ac7c03109423" providerId="AD" clId="Web-{43BFFB1E-2FF9-18DE-740B-91476FBFCC1D}" dt="2023-09-13T15:08:29.685" v="131" actId="20577"/>
        <pc:sldMkLst>
          <pc:docMk/>
          <pc:sldMk cId="2879239808" sldId="265"/>
        </pc:sldMkLst>
        <pc:spChg chg="mod">
          <ac:chgData name="Carly Woods" userId="S::carly.woods@st-thomasmore.coventry.sch.uk::d079e08a-3522-452a-9861-ac7c03109423" providerId="AD" clId="Web-{43BFFB1E-2FF9-18DE-740B-91476FBFCC1D}" dt="2023-09-13T15:03:04.004" v="83" actId="20577"/>
          <ac:spMkLst>
            <pc:docMk/>
            <pc:sldMk cId="2879239808" sldId="265"/>
            <ac:spMk id="3" creationId="{00000000-0000-0000-0000-000000000000}"/>
          </ac:spMkLst>
        </pc:spChg>
        <pc:spChg chg="mod">
          <ac:chgData name="Carly Woods" userId="S::carly.woods@st-thomasmore.coventry.sch.uk::d079e08a-3522-452a-9861-ac7c03109423" providerId="AD" clId="Web-{43BFFB1E-2FF9-18DE-740B-91476FBFCC1D}" dt="2023-09-13T15:08:29.685" v="131" actId="20577"/>
          <ac:spMkLst>
            <pc:docMk/>
            <pc:sldMk cId="2879239808" sldId="265"/>
            <ac:spMk id="4" creationId="{942E6AA2-EF8F-4E38-96B4-40CDD55EA23C}"/>
          </ac:spMkLst>
        </pc:spChg>
      </pc:sldChg>
      <pc:sldChg chg="modSp ord">
        <pc:chgData name="Carly Woods" userId="S::carly.woods@st-thomasmore.coventry.sch.uk::d079e08a-3522-452a-9861-ac7c03109423" providerId="AD" clId="Web-{43BFFB1E-2FF9-18DE-740B-91476FBFCC1D}" dt="2023-09-13T15:19:41.453" v="564"/>
        <pc:sldMkLst>
          <pc:docMk/>
          <pc:sldMk cId="1546164647" sldId="272"/>
        </pc:sldMkLst>
        <pc:spChg chg="mod">
          <ac:chgData name="Carly Woods" userId="S::carly.woods@st-thomasmore.coventry.sch.uk::d079e08a-3522-452a-9861-ac7c03109423" providerId="AD" clId="Web-{43BFFB1E-2FF9-18DE-740B-91476FBFCC1D}" dt="2023-09-13T14:56:01.586" v="14" actId="20577"/>
          <ac:spMkLst>
            <pc:docMk/>
            <pc:sldMk cId="1546164647" sldId="272"/>
            <ac:spMk id="12" creationId="{00000000-0000-0000-0000-000000000000}"/>
          </ac:spMkLst>
        </pc:spChg>
      </pc:sldChg>
      <pc:sldChg chg="ord">
        <pc:chgData name="Carly Woods" userId="S::carly.woods@st-thomasmore.coventry.sch.uk::d079e08a-3522-452a-9861-ac7c03109423" providerId="AD" clId="Web-{43BFFB1E-2FF9-18DE-740B-91476FBFCC1D}" dt="2023-09-13T15:08:03.262" v="129"/>
        <pc:sldMkLst>
          <pc:docMk/>
          <pc:sldMk cId="1282015636" sldId="273"/>
        </pc:sldMkLst>
      </pc:sldChg>
      <pc:sldChg chg="ord">
        <pc:chgData name="Carly Woods" userId="S::carly.woods@st-thomasmore.coventry.sch.uk::d079e08a-3522-452a-9861-ac7c03109423" providerId="AD" clId="Web-{43BFFB1E-2FF9-18DE-740B-91476FBFCC1D}" dt="2023-09-13T15:01:16.079" v="42"/>
        <pc:sldMkLst>
          <pc:docMk/>
          <pc:sldMk cId="2700935216" sldId="277"/>
        </pc:sldMkLst>
      </pc:sldChg>
      <pc:sldChg chg="modSp">
        <pc:chgData name="Carly Woods" userId="S::carly.woods@st-thomasmore.coventry.sch.uk::d079e08a-3522-452a-9861-ac7c03109423" providerId="AD" clId="Web-{43BFFB1E-2FF9-18DE-740B-91476FBFCC1D}" dt="2023-09-13T15:36:26.871" v="567" actId="20577"/>
        <pc:sldMkLst>
          <pc:docMk/>
          <pc:sldMk cId="2504442192" sldId="279"/>
        </pc:sldMkLst>
        <pc:spChg chg="mod">
          <ac:chgData name="Carly Woods" userId="S::carly.woods@st-thomasmore.coventry.sch.uk::d079e08a-3522-452a-9861-ac7c03109423" providerId="AD" clId="Web-{43BFFB1E-2FF9-18DE-740B-91476FBFCC1D}" dt="2023-09-13T15:04:07.005" v="117" actId="20577"/>
          <ac:spMkLst>
            <pc:docMk/>
            <pc:sldMk cId="2504442192" sldId="279"/>
            <ac:spMk id="3" creationId="{13B5F6F5-A418-4353-8784-8CE25194A5D1}"/>
          </ac:spMkLst>
        </pc:spChg>
        <pc:spChg chg="mod">
          <ac:chgData name="Carly Woods" userId="S::carly.woods@st-thomasmore.coventry.sch.uk::d079e08a-3522-452a-9861-ac7c03109423" providerId="AD" clId="Web-{43BFFB1E-2FF9-18DE-740B-91476FBFCC1D}" dt="2023-09-13T15:36:26.871" v="567" actId="20577"/>
          <ac:spMkLst>
            <pc:docMk/>
            <pc:sldMk cId="2504442192" sldId="279"/>
            <ac:spMk id="14" creationId="{E21852E7-3E64-4F56-B29A-923EF394B2E7}"/>
          </ac:spMkLst>
        </pc:spChg>
      </pc:sldChg>
      <pc:sldChg chg="del">
        <pc:chgData name="Carly Woods" userId="S::carly.woods@st-thomasmore.coventry.sch.uk::d079e08a-3522-452a-9861-ac7c03109423" providerId="AD" clId="Web-{43BFFB1E-2FF9-18DE-740B-91476FBFCC1D}" dt="2023-09-13T15:00:55.735" v="40"/>
        <pc:sldMkLst>
          <pc:docMk/>
          <pc:sldMk cId="379770274" sldId="280"/>
        </pc:sldMkLst>
      </pc:sldChg>
      <pc:sldChg chg="modSp">
        <pc:chgData name="Carly Woods" userId="S::carly.woods@st-thomasmore.coventry.sch.uk::d079e08a-3522-452a-9861-ac7c03109423" providerId="AD" clId="Web-{43BFFB1E-2FF9-18DE-740B-91476FBFCC1D}" dt="2023-09-13T15:06:56.401" v="122" actId="20577"/>
        <pc:sldMkLst>
          <pc:docMk/>
          <pc:sldMk cId="2701426863" sldId="281"/>
        </pc:sldMkLst>
        <pc:spChg chg="mod">
          <ac:chgData name="Carly Woods" userId="S::carly.woods@st-thomasmore.coventry.sch.uk::d079e08a-3522-452a-9861-ac7c03109423" providerId="AD" clId="Web-{43BFFB1E-2FF9-18DE-740B-91476FBFCC1D}" dt="2023-09-13T15:06:56.401" v="122" actId="20577"/>
          <ac:spMkLst>
            <pc:docMk/>
            <pc:sldMk cId="2701426863" sldId="281"/>
            <ac:spMk id="4" creationId="{14D0C44A-F1A6-94A3-F07E-643DC48913FF}"/>
          </ac:spMkLst>
        </pc:spChg>
      </pc:sldChg>
      <pc:sldChg chg="modSp ord">
        <pc:chgData name="Carly Woods" userId="S::carly.woods@st-thomasmore.coventry.sch.uk::d079e08a-3522-452a-9861-ac7c03109423" providerId="AD" clId="Web-{43BFFB1E-2FF9-18DE-740B-91476FBFCC1D}" dt="2023-09-13T15:07:25.652" v="126"/>
        <pc:sldMkLst>
          <pc:docMk/>
          <pc:sldMk cId="2726883420" sldId="283"/>
        </pc:sldMkLst>
        <pc:spChg chg="mod">
          <ac:chgData name="Carly Woods" userId="S::carly.woods@st-thomasmore.coventry.sch.uk::d079e08a-3522-452a-9861-ac7c03109423" providerId="AD" clId="Web-{43BFFB1E-2FF9-18DE-740B-91476FBFCC1D}" dt="2023-09-13T15:07:13.386" v="124" actId="20577"/>
          <ac:spMkLst>
            <pc:docMk/>
            <pc:sldMk cId="2726883420" sldId="283"/>
            <ac:spMk id="4" creationId="{00000000-0000-0000-0000-000000000000}"/>
          </ac:spMkLst>
        </pc:spChg>
      </pc:sldChg>
      <pc:sldChg chg="addSp delSp modSp">
        <pc:chgData name="Carly Woods" userId="S::carly.woods@st-thomasmore.coventry.sch.uk::d079e08a-3522-452a-9861-ac7c03109423" providerId="AD" clId="Web-{43BFFB1E-2FF9-18DE-740B-91476FBFCC1D}" dt="2023-09-13T15:00:30.343" v="37" actId="1076"/>
        <pc:sldMkLst>
          <pc:docMk/>
          <pc:sldMk cId="2467655502" sldId="284"/>
        </pc:sldMkLst>
        <pc:picChg chg="add mod">
          <ac:chgData name="Carly Woods" userId="S::carly.woods@st-thomasmore.coventry.sch.uk::d079e08a-3522-452a-9861-ac7c03109423" providerId="AD" clId="Web-{43BFFB1E-2FF9-18DE-740B-91476FBFCC1D}" dt="2023-09-13T15:00:30.343" v="37" actId="1076"/>
          <ac:picMkLst>
            <pc:docMk/>
            <pc:sldMk cId="2467655502" sldId="284"/>
            <ac:picMk id="4" creationId="{C2C0F6E3-FB1C-A9B9-AADE-6FFC91170483}"/>
          </ac:picMkLst>
        </pc:picChg>
        <pc:picChg chg="del">
          <ac:chgData name="Carly Woods" userId="S::carly.woods@st-thomasmore.coventry.sch.uk::d079e08a-3522-452a-9861-ac7c03109423" providerId="AD" clId="Web-{43BFFB1E-2FF9-18DE-740B-91476FBFCC1D}" dt="2023-09-13T14:59:31.185" v="32"/>
          <ac:picMkLst>
            <pc:docMk/>
            <pc:sldMk cId="2467655502" sldId="284"/>
            <ac:picMk id="5" creationId="{058233EC-66D4-FF88-0EA0-81D9044CE111}"/>
          </ac:picMkLst>
        </pc:picChg>
      </pc:sldChg>
      <pc:sldChg chg="modSp">
        <pc:chgData name="Carly Woods" userId="S::carly.woods@st-thomasmore.coventry.sch.uk::d079e08a-3522-452a-9861-ac7c03109423" providerId="AD" clId="Web-{43BFFB1E-2FF9-18DE-740B-91476FBFCC1D}" dt="2023-09-13T15:00:41.172" v="39" actId="20577"/>
        <pc:sldMkLst>
          <pc:docMk/>
          <pc:sldMk cId="3486086545" sldId="285"/>
        </pc:sldMkLst>
        <pc:spChg chg="mod">
          <ac:chgData name="Carly Woods" userId="S::carly.woods@st-thomasmore.coventry.sch.uk::d079e08a-3522-452a-9861-ac7c03109423" providerId="AD" clId="Web-{43BFFB1E-2FF9-18DE-740B-91476FBFCC1D}" dt="2023-09-13T15:00:41.172" v="39" actId="20577"/>
          <ac:spMkLst>
            <pc:docMk/>
            <pc:sldMk cId="3486086545" sldId="285"/>
            <ac:spMk id="2" creationId="{E04FE8CB-4CA4-75CB-3B17-09116FF5D3D7}"/>
          </ac:spMkLst>
        </pc:spChg>
      </pc:sldChg>
      <pc:sldChg chg="addSp delSp modSp add ord replId">
        <pc:chgData name="Carly Woods" userId="S::carly.woods@st-thomasmore.coventry.sch.uk::d079e08a-3522-452a-9861-ac7c03109423" providerId="AD" clId="Web-{43BFFB1E-2FF9-18DE-740B-91476FBFCC1D}" dt="2023-09-13T15:00:58.391" v="41"/>
        <pc:sldMkLst>
          <pc:docMk/>
          <pc:sldMk cId="3587438206" sldId="286"/>
        </pc:sldMkLst>
        <pc:spChg chg="mod">
          <ac:chgData name="Carly Woods" userId="S::carly.woods@st-thomasmore.coventry.sch.uk::d079e08a-3522-452a-9861-ac7c03109423" providerId="AD" clId="Web-{43BFFB1E-2FF9-18DE-740B-91476FBFCC1D}" dt="2023-09-13T14:58:12.574" v="23" actId="20577"/>
          <ac:spMkLst>
            <pc:docMk/>
            <pc:sldMk cId="3587438206" sldId="286"/>
            <ac:spMk id="2" creationId="{00000000-0000-0000-0000-000000000000}"/>
          </ac:spMkLst>
        </pc:spChg>
        <pc:picChg chg="add mod">
          <ac:chgData name="Carly Woods" userId="S::carly.woods@st-thomasmore.coventry.sch.uk::d079e08a-3522-452a-9861-ac7c03109423" providerId="AD" clId="Web-{43BFFB1E-2FF9-18DE-740B-91476FBFCC1D}" dt="2023-09-13T14:58:35.700" v="30" actId="14100"/>
          <ac:picMkLst>
            <pc:docMk/>
            <pc:sldMk cId="3587438206" sldId="286"/>
            <ac:picMk id="3" creationId="{5C531780-B71A-7B01-0B1D-27306BEC0916}"/>
          </ac:picMkLst>
        </pc:picChg>
        <pc:picChg chg="del">
          <ac:chgData name="Carly Woods" userId="S::carly.woods@st-thomasmore.coventry.sch.uk::d079e08a-3522-452a-9861-ac7c03109423" providerId="AD" clId="Web-{43BFFB1E-2FF9-18DE-740B-91476FBFCC1D}" dt="2023-09-13T14:58:04.792" v="18"/>
          <ac:picMkLst>
            <pc:docMk/>
            <pc:sldMk cId="3587438206" sldId="286"/>
            <ac:picMk id="12" creationId="{00000000-0000-0000-0000-000000000000}"/>
          </ac:picMkLst>
        </pc:picChg>
      </pc:sldChg>
      <pc:sldChg chg="delSp modSp add replId">
        <pc:chgData name="Carly Woods" userId="S::carly.woods@st-thomasmore.coventry.sch.uk::d079e08a-3522-452a-9861-ac7c03109423" providerId="AD" clId="Web-{43BFFB1E-2FF9-18DE-740B-91476FBFCC1D}" dt="2023-09-13T15:14:29.413" v="295" actId="20577"/>
        <pc:sldMkLst>
          <pc:docMk/>
          <pc:sldMk cId="461014853" sldId="287"/>
        </pc:sldMkLst>
        <pc:spChg chg="mod">
          <ac:chgData name="Carly Woods" userId="S::carly.woods@st-thomasmore.coventry.sch.uk::d079e08a-3522-452a-9861-ac7c03109423" providerId="AD" clId="Web-{43BFFB1E-2FF9-18DE-740B-91476FBFCC1D}" dt="2023-09-13T15:08:44.263" v="136" actId="20577"/>
          <ac:spMkLst>
            <pc:docMk/>
            <pc:sldMk cId="461014853" sldId="287"/>
            <ac:spMk id="2" creationId="{E04FE8CB-4CA4-75CB-3B17-09116FF5D3D7}"/>
          </ac:spMkLst>
        </pc:spChg>
        <pc:spChg chg="mod">
          <ac:chgData name="Carly Woods" userId="S::carly.woods@st-thomasmore.coventry.sch.uk::d079e08a-3522-452a-9861-ac7c03109423" providerId="AD" clId="Web-{43BFFB1E-2FF9-18DE-740B-91476FBFCC1D}" dt="2023-09-13T15:14:29.413" v="295" actId="20577"/>
          <ac:spMkLst>
            <pc:docMk/>
            <pc:sldMk cId="461014853" sldId="287"/>
            <ac:spMk id="4" creationId="{E3175FB7-C46C-3822-565E-E245DFDDBE3C}"/>
          </ac:spMkLst>
        </pc:spChg>
        <pc:spChg chg="mod">
          <ac:chgData name="Carly Woods" userId="S::carly.woods@st-thomasmore.coventry.sch.uk::d079e08a-3522-452a-9861-ac7c03109423" providerId="AD" clId="Web-{43BFFB1E-2FF9-18DE-740B-91476FBFCC1D}" dt="2023-09-13T15:08:53.045" v="139" actId="20577"/>
          <ac:spMkLst>
            <pc:docMk/>
            <pc:sldMk cId="461014853" sldId="287"/>
            <ac:spMk id="5" creationId="{AAB7B239-F05B-BE11-7091-1B2384FEE29E}"/>
          </ac:spMkLst>
        </pc:spChg>
        <pc:picChg chg="del">
          <ac:chgData name="Carly Woods" userId="S::carly.woods@st-thomasmore.coventry.sch.uk::d079e08a-3522-452a-9861-ac7c03109423" providerId="AD" clId="Web-{43BFFB1E-2FF9-18DE-740B-91476FBFCC1D}" dt="2023-09-13T15:08:48.123" v="137"/>
          <ac:picMkLst>
            <pc:docMk/>
            <pc:sldMk cId="461014853" sldId="287"/>
            <ac:picMk id="1026" creationId="{3A3E18DE-FBB2-0418-BC74-22E7DE06FE9E}"/>
          </ac:picMkLst>
        </pc:picChg>
      </pc:sldChg>
      <pc:sldChg chg="modSp add replId">
        <pc:chgData name="Carly Woods" userId="S::carly.woods@st-thomasmore.coventry.sch.uk::d079e08a-3522-452a-9861-ac7c03109423" providerId="AD" clId="Web-{43BFFB1E-2FF9-18DE-740B-91476FBFCC1D}" dt="2023-09-13T15:19:35.656" v="563" actId="20577"/>
        <pc:sldMkLst>
          <pc:docMk/>
          <pc:sldMk cId="2076906848" sldId="288"/>
        </pc:sldMkLst>
        <pc:spChg chg="mod">
          <ac:chgData name="Carly Woods" userId="S::carly.woods@st-thomasmore.coventry.sch.uk::d079e08a-3522-452a-9861-ac7c03109423" providerId="AD" clId="Web-{43BFFB1E-2FF9-18DE-740B-91476FBFCC1D}" dt="2023-09-13T15:14:53.711" v="298" actId="20577"/>
          <ac:spMkLst>
            <pc:docMk/>
            <pc:sldMk cId="2076906848" sldId="288"/>
            <ac:spMk id="2" creationId="{E04FE8CB-4CA4-75CB-3B17-09116FF5D3D7}"/>
          </ac:spMkLst>
        </pc:spChg>
        <pc:spChg chg="mod">
          <ac:chgData name="Carly Woods" userId="S::carly.woods@st-thomasmore.coventry.sch.uk::d079e08a-3522-452a-9861-ac7c03109423" providerId="AD" clId="Web-{43BFFB1E-2FF9-18DE-740B-91476FBFCC1D}" dt="2023-09-13T15:19:35.656" v="563" actId="20577"/>
          <ac:spMkLst>
            <pc:docMk/>
            <pc:sldMk cId="2076906848" sldId="288"/>
            <ac:spMk id="4" creationId="{E3175FB7-C46C-3822-565E-E245DFDDBE3C}"/>
          </ac:spMkLst>
        </pc:spChg>
      </pc:sldChg>
    </pc:docChg>
  </pc:docChgLst>
  <pc:docChgLst>
    <pc:chgData name="Estelle Evans" userId="6fe9b288-a80e-48f1-ac21-2c7cd5126089" providerId="ADAL" clId="{0E2ED82B-C9DD-4153-BBE6-AA8A29BC5E06}"/>
    <pc:docChg chg="custSel addSld delSld modSld">
      <pc:chgData name="Estelle Evans" userId="6fe9b288-a80e-48f1-ac21-2c7cd5126089" providerId="ADAL" clId="{0E2ED82B-C9DD-4153-BBE6-AA8A29BC5E06}" dt="2022-09-21T15:39:36.093" v="449" actId="478"/>
      <pc:docMkLst>
        <pc:docMk/>
      </pc:docMkLst>
      <pc:sldChg chg="delSp add setBg delDesignElem">
        <pc:chgData name="Estelle Evans" userId="6fe9b288-a80e-48f1-ac21-2c7cd5126089" providerId="ADAL" clId="{0E2ED82B-C9DD-4153-BBE6-AA8A29BC5E06}" dt="2022-09-21T15:09:10.406" v="63"/>
        <pc:sldMkLst>
          <pc:docMk/>
          <pc:sldMk cId="515509792" sldId="256"/>
        </pc:sldMkLst>
        <pc:spChg chg="del">
          <ac:chgData name="Estelle Evans" userId="6fe9b288-a80e-48f1-ac21-2c7cd5126089" providerId="ADAL" clId="{0E2ED82B-C9DD-4153-BBE6-AA8A29BC5E06}" dt="2022-09-21T15:09:10.406" v="63"/>
          <ac:spMkLst>
            <pc:docMk/>
            <pc:sldMk cId="515509792" sldId="256"/>
            <ac:spMk id="1048" creationId="{5AC1364A-3E3D-4F0D-8776-78AF3A270DD6}"/>
          </ac:spMkLst>
        </pc:spChg>
        <pc:spChg chg="del">
          <ac:chgData name="Estelle Evans" userId="6fe9b288-a80e-48f1-ac21-2c7cd5126089" providerId="ADAL" clId="{0E2ED82B-C9DD-4153-BBE6-AA8A29BC5E06}" dt="2022-09-21T15:09:10.406" v="63"/>
          <ac:spMkLst>
            <pc:docMk/>
            <pc:sldMk cId="515509792" sldId="256"/>
            <ac:spMk id="1050" creationId="{3FCFB1DE-0B7E-48CC-BA90-B2AB0889F9D6}"/>
          </ac:spMkLst>
        </pc:spChg>
      </pc:sldChg>
      <pc:sldChg chg="modSp mod">
        <pc:chgData name="Estelle Evans" userId="6fe9b288-a80e-48f1-ac21-2c7cd5126089" providerId="ADAL" clId="{0E2ED82B-C9DD-4153-BBE6-AA8A29BC5E06}" dt="2022-09-21T15:29:29.620" v="89" actId="20577"/>
        <pc:sldMkLst>
          <pc:docMk/>
          <pc:sldMk cId="2879239808" sldId="265"/>
        </pc:sldMkLst>
        <pc:spChg chg="mod">
          <ac:chgData name="Estelle Evans" userId="6fe9b288-a80e-48f1-ac21-2c7cd5126089" providerId="ADAL" clId="{0E2ED82B-C9DD-4153-BBE6-AA8A29BC5E06}" dt="2022-09-21T15:29:29.620" v="89" actId="20577"/>
          <ac:spMkLst>
            <pc:docMk/>
            <pc:sldMk cId="2879239808" sldId="265"/>
            <ac:spMk id="4" creationId="{942E6AA2-EF8F-4E38-96B4-40CDD55EA23C}"/>
          </ac:spMkLst>
        </pc:spChg>
      </pc:sldChg>
      <pc:sldChg chg="modSp mod">
        <pc:chgData name="Estelle Evans" userId="6fe9b288-a80e-48f1-ac21-2c7cd5126089" providerId="ADAL" clId="{0E2ED82B-C9DD-4153-BBE6-AA8A29BC5E06}" dt="2022-09-21T15:05:03.925" v="0" actId="207"/>
        <pc:sldMkLst>
          <pc:docMk/>
          <pc:sldMk cId="1546164647" sldId="272"/>
        </pc:sldMkLst>
        <pc:spChg chg="mod">
          <ac:chgData name="Estelle Evans" userId="6fe9b288-a80e-48f1-ac21-2c7cd5126089" providerId="ADAL" clId="{0E2ED82B-C9DD-4153-BBE6-AA8A29BC5E06}" dt="2022-09-21T15:05:03.925" v="0" actId="207"/>
          <ac:spMkLst>
            <pc:docMk/>
            <pc:sldMk cId="1546164647" sldId="272"/>
            <ac:spMk id="12" creationId="{00000000-0000-0000-0000-000000000000}"/>
          </ac:spMkLst>
        </pc:spChg>
      </pc:sldChg>
      <pc:sldChg chg="modSp mod">
        <pc:chgData name="Estelle Evans" userId="6fe9b288-a80e-48f1-ac21-2c7cd5126089" providerId="ADAL" clId="{0E2ED82B-C9DD-4153-BBE6-AA8A29BC5E06}" dt="2022-09-21T15:07:40.718" v="60" actId="207"/>
        <pc:sldMkLst>
          <pc:docMk/>
          <pc:sldMk cId="1282015636" sldId="273"/>
        </pc:sldMkLst>
        <pc:spChg chg="mod">
          <ac:chgData name="Estelle Evans" userId="6fe9b288-a80e-48f1-ac21-2c7cd5126089" providerId="ADAL" clId="{0E2ED82B-C9DD-4153-BBE6-AA8A29BC5E06}" dt="2022-09-21T15:07:40.718" v="60" actId="207"/>
          <ac:spMkLst>
            <pc:docMk/>
            <pc:sldMk cId="1282015636" sldId="273"/>
            <ac:spMk id="3" creationId="{00000000-0000-0000-0000-000000000000}"/>
          </ac:spMkLst>
        </pc:spChg>
      </pc:sldChg>
      <pc:sldChg chg="modSp mod">
        <pc:chgData name="Estelle Evans" userId="6fe9b288-a80e-48f1-ac21-2c7cd5126089" providerId="ADAL" clId="{0E2ED82B-C9DD-4153-BBE6-AA8A29BC5E06}" dt="2022-09-21T15:15:40.901" v="66" actId="20577"/>
        <pc:sldMkLst>
          <pc:docMk/>
          <pc:sldMk cId="2504442192" sldId="279"/>
        </pc:sldMkLst>
        <pc:spChg chg="mod">
          <ac:chgData name="Estelle Evans" userId="6fe9b288-a80e-48f1-ac21-2c7cd5126089" providerId="ADAL" clId="{0E2ED82B-C9DD-4153-BBE6-AA8A29BC5E06}" dt="2022-09-21T15:15:40.901" v="66" actId="20577"/>
          <ac:spMkLst>
            <pc:docMk/>
            <pc:sldMk cId="2504442192" sldId="279"/>
            <ac:spMk id="3" creationId="{13B5F6F5-A418-4353-8784-8CE25194A5D1}"/>
          </ac:spMkLst>
        </pc:spChg>
        <pc:spChg chg="mod">
          <ac:chgData name="Estelle Evans" userId="6fe9b288-a80e-48f1-ac21-2c7cd5126089" providerId="ADAL" clId="{0E2ED82B-C9DD-4153-BBE6-AA8A29BC5E06}" dt="2022-09-21T15:05:23.827" v="1" actId="1076"/>
          <ac:spMkLst>
            <pc:docMk/>
            <pc:sldMk cId="2504442192" sldId="279"/>
            <ac:spMk id="14" creationId="{E21852E7-3E64-4F56-B29A-923EF394B2E7}"/>
          </ac:spMkLst>
        </pc:spChg>
      </pc:sldChg>
      <pc:sldChg chg="addSp modSp mod">
        <pc:chgData name="Estelle Evans" userId="6fe9b288-a80e-48f1-ac21-2c7cd5126089" providerId="ADAL" clId="{0E2ED82B-C9DD-4153-BBE6-AA8A29BC5E06}" dt="2022-09-21T15:06:45.307" v="51" actId="122"/>
        <pc:sldMkLst>
          <pc:docMk/>
          <pc:sldMk cId="2701426863" sldId="281"/>
        </pc:sldMkLst>
        <pc:spChg chg="add mod">
          <ac:chgData name="Estelle Evans" userId="6fe9b288-a80e-48f1-ac21-2c7cd5126089" providerId="ADAL" clId="{0E2ED82B-C9DD-4153-BBE6-AA8A29BC5E06}" dt="2022-09-21T15:06:45.307" v="51" actId="122"/>
          <ac:spMkLst>
            <pc:docMk/>
            <pc:sldMk cId="2701426863" sldId="281"/>
            <ac:spMk id="4" creationId="{14D0C44A-F1A6-94A3-F07E-643DC48913FF}"/>
          </ac:spMkLst>
        </pc:spChg>
      </pc:sldChg>
      <pc:sldChg chg="modSp mod">
        <pc:chgData name="Estelle Evans" userId="6fe9b288-a80e-48f1-ac21-2c7cd5126089" providerId="ADAL" clId="{0E2ED82B-C9DD-4153-BBE6-AA8A29BC5E06}" dt="2022-09-21T15:21:41.477" v="81" actId="20577"/>
        <pc:sldMkLst>
          <pc:docMk/>
          <pc:sldMk cId="3415169144" sldId="282"/>
        </pc:sldMkLst>
        <pc:spChg chg="mod">
          <ac:chgData name="Estelle Evans" userId="6fe9b288-a80e-48f1-ac21-2c7cd5126089" providerId="ADAL" clId="{0E2ED82B-C9DD-4153-BBE6-AA8A29BC5E06}" dt="2022-09-21T15:21:41.477" v="81" actId="20577"/>
          <ac:spMkLst>
            <pc:docMk/>
            <pc:sldMk cId="3415169144" sldId="282"/>
            <ac:spMk id="2" creationId="{00000000-0000-0000-0000-000000000000}"/>
          </ac:spMkLst>
        </pc:spChg>
        <pc:spChg chg="mod">
          <ac:chgData name="Estelle Evans" userId="6fe9b288-a80e-48f1-ac21-2c7cd5126089" providerId="ADAL" clId="{0E2ED82B-C9DD-4153-BBE6-AA8A29BC5E06}" dt="2022-09-21T15:07:10.765" v="58" actId="20577"/>
          <ac:spMkLst>
            <pc:docMk/>
            <pc:sldMk cId="3415169144" sldId="282"/>
            <ac:spMk id="4" creationId="{00000000-0000-0000-0000-000000000000}"/>
          </ac:spMkLst>
        </pc:spChg>
      </pc:sldChg>
      <pc:sldChg chg="modSp mod">
        <pc:chgData name="Estelle Evans" userId="6fe9b288-a80e-48f1-ac21-2c7cd5126089" providerId="ADAL" clId="{0E2ED82B-C9DD-4153-BBE6-AA8A29BC5E06}" dt="2022-09-21T15:07:25.618" v="59" actId="122"/>
        <pc:sldMkLst>
          <pc:docMk/>
          <pc:sldMk cId="2726883420" sldId="283"/>
        </pc:sldMkLst>
        <pc:spChg chg="mod">
          <ac:chgData name="Estelle Evans" userId="6fe9b288-a80e-48f1-ac21-2c7cd5126089" providerId="ADAL" clId="{0E2ED82B-C9DD-4153-BBE6-AA8A29BC5E06}" dt="2022-09-21T15:07:25.618" v="59" actId="122"/>
          <ac:spMkLst>
            <pc:docMk/>
            <pc:sldMk cId="2726883420" sldId="283"/>
            <ac:spMk id="4" creationId="{00000000-0000-0000-0000-000000000000}"/>
          </ac:spMkLst>
        </pc:spChg>
      </pc:sldChg>
      <pc:sldChg chg="addSp new mod">
        <pc:chgData name="Estelle Evans" userId="6fe9b288-a80e-48f1-ac21-2c7cd5126089" providerId="ADAL" clId="{0E2ED82B-C9DD-4153-BBE6-AA8A29BC5E06}" dt="2022-09-21T15:19:03.575" v="68" actId="22"/>
        <pc:sldMkLst>
          <pc:docMk/>
          <pc:sldMk cId="2467655502" sldId="284"/>
        </pc:sldMkLst>
        <pc:picChg chg="add">
          <ac:chgData name="Estelle Evans" userId="6fe9b288-a80e-48f1-ac21-2c7cd5126089" providerId="ADAL" clId="{0E2ED82B-C9DD-4153-BBE6-AA8A29BC5E06}" dt="2022-09-21T15:19:03.575" v="68" actId="22"/>
          <ac:picMkLst>
            <pc:docMk/>
            <pc:sldMk cId="2467655502" sldId="284"/>
            <ac:picMk id="5" creationId="{058233EC-66D4-FF88-0EA0-81D9044CE111}"/>
          </ac:picMkLst>
        </pc:picChg>
      </pc:sldChg>
      <pc:sldChg chg="new del">
        <pc:chgData name="Estelle Evans" userId="6fe9b288-a80e-48f1-ac21-2c7cd5126089" providerId="ADAL" clId="{0E2ED82B-C9DD-4153-BBE6-AA8A29BC5E06}" dt="2022-09-21T15:09:16.272" v="64" actId="2696"/>
        <pc:sldMkLst>
          <pc:docMk/>
          <pc:sldMk cId="3209591213" sldId="284"/>
        </pc:sldMkLst>
      </pc:sldChg>
      <pc:sldChg chg="addSp delSp modSp new mod">
        <pc:chgData name="Estelle Evans" userId="6fe9b288-a80e-48f1-ac21-2c7cd5126089" providerId="ADAL" clId="{0E2ED82B-C9DD-4153-BBE6-AA8A29BC5E06}" dt="2022-09-21T15:39:36.093" v="449" actId="478"/>
        <pc:sldMkLst>
          <pc:docMk/>
          <pc:sldMk cId="3486086545" sldId="285"/>
        </pc:sldMkLst>
        <pc:spChg chg="mod">
          <ac:chgData name="Estelle Evans" userId="6fe9b288-a80e-48f1-ac21-2c7cd5126089" providerId="ADAL" clId="{0E2ED82B-C9DD-4153-BBE6-AA8A29BC5E06}" dt="2022-09-21T15:36:39.627" v="112" actId="20577"/>
          <ac:spMkLst>
            <pc:docMk/>
            <pc:sldMk cId="3486086545" sldId="285"/>
            <ac:spMk id="2" creationId="{E04FE8CB-4CA4-75CB-3B17-09116FF5D3D7}"/>
          </ac:spMkLst>
        </pc:spChg>
        <pc:spChg chg="del mod">
          <ac:chgData name="Estelle Evans" userId="6fe9b288-a80e-48f1-ac21-2c7cd5126089" providerId="ADAL" clId="{0E2ED82B-C9DD-4153-BBE6-AA8A29BC5E06}" dt="2022-09-21T15:39:36.093" v="449" actId="478"/>
          <ac:spMkLst>
            <pc:docMk/>
            <pc:sldMk cId="3486086545" sldId="285"/>
            <ac:spMk id="3" creationId="{9EDBB1F2-22F2-F818-2DF6-61D15D9FF2D1}"/>
          </ac:spMkLst>
        </pc:spChg>
        <pc:spChg chg="add mod">
          <ac:chgData name="Estelle Evans" userId="6fe9b288-a80e-48f1-ac21-2c7cd5126089" providerId="ADAL" clId="{0E2ED82B-C9DD-4153-BBE6-AA8A29BC5E06}" dt="2022-09-21T15:38:09.265" v="289" actId="403"/>
          <ac:spMkLst>
            <pc:docMk/>
            <pc:sldMk cId="3486086545" sldId="285"/>
            <ac:spMk id="4" creationId="{E3175FB7-C46C-3822-565E-E245DFDDBE3C}"/>
          </ac:spMkLst>
        </pc:spChg>
        <pc:spChg chg="add mod">
          <ac:chgData name="Estelle Evans" userId="6fe9b288-a80e-48f1-ac21-2c7cd5126089" providerId="ADAL" clId="{0E2ED82B-C9DD-4153-BBE6-AA8A29BC5E06}" dt="2022-09-21T15:39:26.875" v="448" actId="207"/>
          <ac:spMkLst>
            <pc:docMk/>
            <pc:sldMk cId="3486086545" sldId="285"/>
            <ac:spMk id="5" creationId="{AAB7B239-F05B-BE11-7091-1B2384FEE29E}"/>
          </ac:spMkLst>
        </pc:spChg>
        <pc:picChg chg="add mod">
          <ac:chgData name="Estelle Evans" userId="6fe9b288-a80e-48f1-ac21-2c7cd5126089" providerId="ADAL" clId="{0E2ED82B-C9DD-4153-BBE6-AA8A29BC5E06}" dt="2022-09-21T15:35:00.504" v="110" actId="1076"/>
          <ac:picMkLst>
            <pc:docMk/>
            <pc:sldMk cId="3486086545" sldId="285"/>
            <ac:picMk id="1026" creationId="{3A3E18DE-FBB2-0418-BC74-22E7DE06FE9E}"/>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hyperlink" Target="https://myaccount.coventry.gov.uk/service/Free_school_meals_and_extra_pupil_premium_funds_for_schools" TargetMode="Externa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122363"/>
            <a:ext cx="9144000" cy="865463"/>
          </a:xfrm>
        </p:spPr>
        <p:txBody>
          <a:bodyPr anchor="b"/>
          <a:lstStyle>
            <a:lvl1pPr algn="ctr">
              <a:defRPr sz="6000"/>
            </a:lvl1pPr>
          </a:lstStyle>
          <a:p>
            <a:r>
              <a:rPr lang="en-US" dirty="0"/>
              <a:t>Staff</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13/09/2023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7" name="TextBox 6">
            <a:extLst>
              <a:ext uri="{FF2B5EF4-FFF2-40B4-BE49-F238E27FC236}">
                <a16:creationId xmlns:a16="http://schemas.microsoft.com/office/drawing/2014/main" id="{D12C1C90-5F40-9F87-A007-EA014B20A022}"/>
              </a:ext>
            </a:extLst>
          </p:cNvPr>
          <p:cNvSpPr txBox="1"/>
          <p:nvPr userDrawn="1"/>
        </p:nvSpPr>
        <p:spPr>
          <a:xfrm>
            <a:off x="1378226" y="2305878"/>
            <a:ext cx="4346713" cy="461665"/>
          </a:xfrm>
          <a:prstGeom prst="rect">
            <a:avLst/>
          </a:prstGeom>
          <a:noFill/>
        </p:spPr>
        <p:txBody>
          <a:bodyPr wrap="square" rtlCol="0">
            <a:spAutoFit/>
          </a:bodyPr>
          <a:lstStyle/>
          <a:p>
            <a:r>
              <a:rPr lang="en-GB" sz="2400" dirty="0"/>
              <a:t>Photos and names/days of staff</a:t>
            </a:r>
          </a:p>
        </p:txBody>
      </p:sp>
    </p:spTree>
    <p:extLst>
      <p:ext uri="{BB962C8B-B14F-4D97-AF65-F5344CB8AC3E}">
        <p14:creationId xmlns:p14="http://schemas.microsoft.com/office/powerpoint/2010/main" val="36646077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122363"/>
            <a:ext cx="9144000" cy="865463"/>
          </a:xfrm>
        </p:spPr>
        <p:txBody>
          <a:bodyPr anchor="b"/>
          <a:lstStyle>
            <a:lvl1pPr algn="ctr">
              <a:defRPr sz="6000"/>
            </a:lvl1pPr>
          </a:lstStyle>
          <a:p>
            <a:r>
              <a:rPr lang="en-US" dirty="0"/>
              <a:t>Expectations</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13/09/2023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3" name="TextBox 2">
            <a:extLst>
              <a:ext uri="{FF2B5EF4-FFF2-40B4-BE49-F238E27FC236}">
                <a16:creationId xmlns:a16="http://schemas.microsoft.com/office/drawing/2014/main" id="{9C0623D4-7ED7-0FC2-C04B-482E4DDCB077}"/>
              </a:ext>
            </a:extLst>
          </p:cNvPr>
          <p:cNvSpPr txBox="1"/>
          <p:nvPr userDrawn="1"/>
        </p:nvSpPr>
        <p:spPr>
          <a:xfrm>
            <a:off x="1378226" y="2305878"/>
            <a:ext cx="8786191" cy="2677656"/>
          </a:xfrm>
          <a:prstGeom prst="rect">
            <a:avLst/>
          </a:prstGeom>
          <a:noFill/>
        </p:spPr>
        <p:txBody>
          <a:bodyPr wrap="square" rtlCol="0">
            <a:spAutoFit/>
          </a:bodyPr>
          <a:lstStyle/>
          <a:p>
            <a:pPr marL="342900" indent="-342900">
              <a:buFont typeface="Arial" panose="020B0604020202020204" pitchFamily="34" charset="0"/>
              <a:buChar char="•"/>
            </a:pPr>
            <a:r>
              <a:rPr lang="en-GB" sz="2400" dirty="0"/>
              <a:t>Behaviour, </a:t>
            </a:r>
          </a:p>
          <a:p>
            <a:pPr marL="342900" indent="-342900">
              <a:buFont typeface="Arial" panose="020B0604020202020204" pitchFamily="34" charset="0"/>
              <a:buChar char="•"/>
            </a:pPr>
            <a:r>
              <a:rPr lang="en-GB" sz="2400" dirty="0"/>
              <a:t>Independence</a:t>
            </a:r>
          </a:p>
          <a:p>
            <a:pPr marL="342900" indent="-342900">
              <a:buFont typeface="Arial" panose="020B0604020202020204" pitchFamily="34" charset="0"/>
              <a:buChar char="•"/>
            </a:pPr>
            <a:r>
              <a:rPr lang="en-GB" sz="2400" dirty="0"/>
              <a:t>Homework (refer to homework policy for frequency and expectation and make sure you stick to it please!)</a:t>
            </a:r>
          </a:p>
          <a:p>
            <a:pPr marL="342900" indent="-342900">
              <a:buFont typeface="Arial" panose="020B0604020202020204" pitchFamily="34" charset="0"/>
              <a:buChar char="•"/>
            </a:pPr>
            <a:r>
              <a:rPr lang="en-GB" sz="2400" dirty="0"/>
              <a:t>Attendance – always in unless ill, inform school of absence before 9am. Holidays will not be authorised and fines will be issued.</a:t>
            </a:r>
          </a:p>
          <a:p>
            <a:pPr marL="342900" indent="-342900">
              <a:buFont typeface="Arial" panose="020B0604020202020204" pitchFamily="34" charset="0"/>
              <a:buChar char="•"/>
            </a:pPr>
            <a:r>
              <a:rPr lang="en-GB" sz="2400" dirty="0"/>
              <a:t>Punctuality</a:t>
            </a:r>
          </a:p>
        </p:txBody>
      </p:sp>
    </p:spTree>
    <p:extLst>
      <p:ext uri="{BB962C8B-B14F-4D97-AF65-F5344CB8AC3E}">
        <p14:creationId xmlns:p14="http://schemas.microsoft.com/office/powerpoint/2010/main" val="2524079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72210"/>
            <a:ext cx="9144000" cy="1895129"/>
          </a:xfrm>
        </p:spPr>
        <p:txBody>
          <a:bodyPr anchor="b"/>
          <a:lstStyle>
            <a:lvl1pPr algn="ctr">
              <a:defRPr sz="6000"/>
            </a:lvl1pPr>
          </a:lstStyle>
          <a:p>
            <a:r>
              <a:rPr lang="en-US" dirty="0"/>
              <a:t>Expectations</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13/09/2023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7" name="TextBox 6">
            <a:extLst>
              <a:ext uri="{FF2B5EF4-FFF2-40B4-BE49-F238E27FC236}">
                <a16:creationId xmlns:a16="http://schemas.microsoft.com/office/drawing/2014/main" id="{5AC3CAAF-2AA2-54C5-89B5-D609FFBBA806}"/>
              </a:ext>
            </a:extLst>
          </p:cNvPr>
          <p:cNvSpPr txBox="1"/>
          <p:nvPr userDrawn="1"/>
        </p:nvSpPr>
        <p:spPr>
          <a:xfrm>
            <a:off x="838200" y="2271842"/>
            <a:ext cx="11049000" cy="461665"/>
          </a:xfrm>
          <a:prstGeom prst="rect">
            <a:avLst/>
          </a:prstGeom>
          <a:noFill/>
        </p:spPr>
        <p:txBody>
          <a:bodyPr wrap="square">
            <a:spAutoFit/>
          </a:bodyPr>
          <a:lstStyle/>
          <a:p>
            <a:r>
              <a:rPr lang="en-GB" sz="2400" dirty="0"/>
              <a:t>What is the expected standard of work for a child in Year ?? </a:t>
            </a:r>
            <a:r>
              <a:rPr lang="en-GB" sz="2400"/>
              <a:t>at the end of the year?</a:t>
            </a:r>
            <a:endParaRPr lang="en-GB" sz="2400" dirty="0"/>
          </a:p>
        </p:txBody>
      </p:sp>
    </p:spTree>
    <p:extLst>
      <p:ext uri="{BB962C8B-B14F-4D97-AF65-F5344CB8AC3E}">
        <p14:creationId xmlns:p14="http://schemas.microsoft.com/office/powerpoint/2010/main" val="23892862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72211"/>
            <a:ext cx="9144000" cy="1062112"/>
          </a:xfrm>
        </p:spPr>
        <p:txBody>
          <a:bodyPr anchor="b"/>
          <a:lstStyle>
            <a:lvl1pPr algn="ctr">
              <a:defRPr sz="6000"/>
            </a:lvl1pPr>
          </a:lstStyle>
          <a:p>
            <a:r>
              <a:rPr lang="en-US" dirty="0"/>
              <a:t>School Rules</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13/09/2023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7" name="TextBox 6">
            <a:extLst>
              <a:ext uri="{FF2B5EF4-FFF2-40B4-BE49-F238E27FC236}">
                <a16:creationId xmlns:a16="http://schemas.microsoft.com/office/drawing/2014/main" id="{5AC3CAAF-2AA2-54C5-89B5-D609FFBBA806}"/>
              </a:ext>
            </a:extLst>
          </p:cNvPr>
          <p:cNvSpPr txBox="1"/>
          <p:nvPr userDrawn="1"/>
        </p:nvSpPr>
        <p:spPr>
          <a:xfrm>
            <a:off x="838200" y="2271842"/>
            <a:ext cx="11049000" cy="3046988"/>
          </a:xfrm>
          <a:prstGeom prst="rect">
            <a:avLst/>
          </a:prstGeom>
          <a:noFill/>
        </p:spPr>
        <p:txBody>
          <a:bodyPr wrap="square">
            <a:spAutoFit/>
          </a:bodyPr>
          <a:lstStyle/>
          <a:p>
            <a:r>
              <a:rPr lang="en-GB" sz="2400" dirty="0"/>
              <a:t>We will send out a letter prior to booking to gauge whether you are willing to support the trip with the contribution: please make sure you respond so that we know whether the trip can go ahead before we book it. We will not be able to run trips without sufficient contribution towards the cost. We hope that by informing you of our intentions now, this will help you to budget for the cost of visits across the year.</a:t>
            </a:r>
          </a:p>
          <a:p>
            <a:endParaRPr lang="en-GB" sz="2400" dirty="0"/>
          </a:p>
          <a:p>
            <a:r>
              <a:rPr lang="en-GB" sz="2400" dirty="0"/>
              <a:t>If you are experiencing financial hardship and are unable to make the full contribution, please do contact the school.</a:t>
            </a:r>
          </a:p>
        </p:txBody>
      </p:sp>
    </p:spTree>
    <p:extLst>
      <p:ext uri="{BB962C8B-B14F-4D97-AF65-F5344CB8AC3E}">
        <p14:creationId xmlns:p14="http://schemas.microsoft.com/office/powerpoint/2010/main" val="2985758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122363"/>
            <a:ext cx="9144000" cy="865463"/>
          </a:xfrm>
        </p:spPr>
        <p:txBody>
          <a:bodyPr anchor="b"/>
          <a:lstStyle>
            <a:lvl1pPr algn="ctr">
              <a:defRPr sz="6000"/>
            </a:lvl1pPr>
          </a:lstStyle>
          <a:p>
            <a:r>
              <a:rPr lang="en-US" dirty="0"/>
              <a:t>Curriculum</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13/09/2023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3" name="TextBox 2">
            <a:extLst>
              <a:ext uri="{FF2B5EF4-FFF2-40B4-BE49-F238E27FC236}">
                <a16:creationId xmlns:a16="http://schemas.microsoft.com/office/drawing/2014/main" id="{977B6723-26A6-2E61-184C-69671B111528}"/>
              </a:ext>
            </a:extLst>
          </p:cNvPr>
          <p:cNvSpPr txBox="1"/>
          <p:nvPr userDrawn="1"/>
        </p:nvSpPr>
        <p:spPr>
          <a:xfrm>
            <a:off x="1378226" y="2305878"/>
            <a:ext cx="4346713" cy="2677656"/>
          </a:xfrm>
          <a:prstGeom prst="rect">
            <a:avLst/>
          </a:prstGeom>
          <a:noFill/>
        </p:spPr>
        <p:txBody>
          <a:bodyPr wrap="square" rtlCol="0">
            <a:spAutoFit/>
          </a:bodyPr>
          <a:lstStyle/>
          <a:p>
            <a:r>
              <a:rPr lang="en-GB" sz="2400" dirty="0"/>
              <a:t>Include:</a:t>
            </a:r>
          </a:p>
          <a:p>
            <a:pPr marL="342900" indent="-342900">
              <a:buFont typeface="Arial" panose="020B0604020202020204" pitchFamily="34" charset="0"/>
              <a:buChar char="•"/>
            </a:pPr>
            <a:r>
              <a:rPr lang="en-GB" sz="2400" dirty="0"/>
              <a:t>English focus</a:t>
            </a:r>
          </a:p>
          <a:p>
            <a:pPr marL="342900" indent="-342900">
              <a:buFont typeface="Arial" panose="020B0604020202020204" pitchFamily="34" charset="0"/>
              <a:buChar char="•"/>
            </a:pPr>
            <a:r>
              <a:rPr lang="en-GB" sz="2400" dirty="0"/>
              <a:t>Maths focus</a:t>
            </a:r>
          </a:p>
          <a:p>
            <a:pPr marL="342900" indent="-342900">
              <a:buFont typeface="Arial" panose="020B0604020202020204" pitchFamily="34" charset="0"/>
              <a:buChar char="•"/>
            </a:pPr>
            <a:r>
              <a:rPr lang="en-GB" sz="2400" dirty="0"/>
              <a:t>RE units</a:t>
            </a:r>
          </a:p>
          <a:p>
            <a:pPr marL="342900" indent="-342900">
              <a:buFont typeface="Arial" panose="020B0604020202020204" pitchFamily="34" charset="0"/>
              <a:buChar char="•"/>
            </a:pPr>
            <a:r>
              <a:rPr lang="en-GB" sz="2400" dirty="0"/>
              <a:t>Theme Units</a:t>
            </a:r>
          </a:p>
          <a:p>
            <a:pPr marL="342900" indent="-342900">
              <a:buFont typeface="Arial" panose="020B0604020202020204" pitchFamily="34" charset="0"/>
              <a:buChar char="•"/>
            </a:pPr>
            <a:r>
              <a:rPr lang="en-GB" sz="2400" dirty="0"/>
              <a:t>Science units</a:t>
            </a:r>
          </a:p>
          <a:p>
            <a:pPr marL="342900" indent="-342900">
              <a:buFont typeface="Arial" panose="020B0604020202020204" pitchFamily="34" charset="0"/>
              <a:buChar char="•"/>
            </a:pPr>
            <a:r>
              <a:rPr lang="en-GB" sz="2400" dirty="0"/>
              <a:t>Other </a:t>
            </a:r>
          </a:p>
        </p:txBody>
      </p:sp>
    </p:spTree>
    <p:extLst>
      <p:ext uri="{BB962C8B-B14F-4D97-AF65-F5344CB8AC3E}">
        <p14:creationId xmlns:p14="http://schemas.microsoft.com/office/powerpoint/2010/main" val="4998222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122363"/>
            <a:ext cx="9144000" cy="865463"/>
          </a:xfrm>
        </p:spPr>
        <p:txBody>
          <a:bodyPr anchor="b"/>
          <a:lstStyle>
            <a:lvl1pPr algn="ctr">
              <a:defRPr sz="6000"/>
            </a:lvl1pPr>
          </a:lstStyle>
          <a:p>
            <a:r>
              <a:rPr lang="en-US" dirty="0"/>
              <a:t>Timetable</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13/09/2023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3" name="TextBox 2">
            <a:extLst>
              <a:ext uri="{FF2B5EF4-FFF2-40B4-BE49-F238E27FC236}">
                <a16:creationId xmlns:a16="http://schemas.microsoft.com/office/drawing/2014/main" id="{977B6723-26A6-2E61-184C-69671B111528}"/>
              </a:ext>
            </a:extLst>
          </p:cNvPr>
          <p:cNvSpPr txBox="1"/>
          <p:nvPr userDrawn="1"/>
        </p:nvSpPr>
        <p:spPr>
          <a:xfrm>
            <a:off x="1378226" y="2305878"/>
            <a:ext cx="7845287" cy="1200329"/>
          </a:xfrm>
          <a:prstGeom prst="rect">
            <a:avLst/>
          </a:prstGeom>
          <a:noFill/>
        </p:spPr>
        <p:txBody>
          <a:bodyPr wrap="square" rtlCol="0">
            <a:spAutoFit/>
          </a:bodyPr>
          <a:lstStyle/>
          <a:p>
            <a:r>
              <a:rPr lang="en-GB" sz="2400" dirty="0"/>
              <a:t>Include:</a:t>
            </a:r>
          </a:p>
          <a:p>
            <a:pPr marL="342900" indent="-342900">
              <a:buFont typeface="Arial" panose="020B0604020202020204" pitchFamily="34" charset="0"/>
              <a:buChar char="•"/>
            </a:pPr>
            <a:r>
              <a:rPr lang="en-GB" sz="2400" dirty="0"/>
              <a:t>PE days – kit to be worn to school</a:t>
            </a:r>
          </a:p>
          <a:p>
            <a:pPr marL="342900" indent="-342900">
              <a:buFont typeface="Arial" panose="020B0604020202020204" pitchFamily="34" charset="0"/>
              <a:buChar char="•"/>
            </a:pPr>
            <a:r>
              <a:rPr lang="en-GB" sz="2400" dirty="0"/>
              <a:t>Any other days parents need to be aware of</a:t>
            </a:r>
          </a:p>
        </p:txBody>
      </p:sp>
    </p:spTree>
    <p:extLst>
      <p:ext uri="{BB962C8B-B14F-4D97-AF65-F5344CB8AC3E}">
        <p14:creationId xmlns:p14="http://schemas.microsoft.com/office/powerpoint/2010/main" val="12842360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122363"/>
            <a:ext cx="9144000" cy="865463"/>
          </a:xfrm>
        </p:spPr>
        <p:txBody>
          <a:bodyPr anchor="b"/>
          <a:lstStyle>
            <a:lvl1pPr algn="ctr">
              <a:defRPr sz="6000"/>
            </a:lvl1pPr>
          </a:lstStyle>
          <a:p>
            <a:r>
              <a:rPr lang="en-US" dirty="0"/>
              <a:t>Sacramental Preparation</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13/09/2023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3" name="TextBox 2">
            <a:extLst>
              <a:ext uri="{FF2B5EF4-FFF2-40B4-BE49-F238E27FC236}">
                <a16:creationId xmlns:a16="http://schemas.microsoft.com/office/drawing/2014/main" id="{977B6723-26A6-2E61-184C-69671B111528}"/>
              </a:ext>
            </a:extLst>
          </p:cNvPr>
          <p:cNvSpPr txBox="1"/>
          <p:nvPr userDrawn="1"/>
        </p:nvSpPr>
        <p:spPr>
          <a:xfrm>
            <a:off x="1378226" y="2305878"/>
            <a:ext cx="7845287" cy="2308324"/>
          </a:xfrm>
          <a:prstGeom prst="rect">
            <a:avLst/>
          </a:prstGeom>
          <a:noFill/>
        </p:spPr>
        <p:txBody>
          <a:bodyPr wrap="square" rtlCol="0">
            <a:spAutoFit/>
          </a:bodyPr>
          <a:lstStyle/>
          <a:p>
            <a:r>
              <a:rPr lang="en-GB" sz="2400" dirty="0"/>
              <a:t>Include:</a:t>
            </a:r>
          </a:p>
          <a:p>
            <a:pPr marL="342900" indent="-342900">
              <a:buFont typeface="Arial" panose="020B0604020202020204" pitchFamily="34" charset="0"/>
              <a:buChar char="•"/>
            </a:pPr>
            <a:r>
              <a:rPr lang="en-GB" sz="2400" dirty="0"/>
              <a:t>Overview of sacrament (headline only)</a:t>
            </a:r>
          </a:p>
          <a:p>
            <a:pPr marL="342900" indent="-342900">
              <a:buFont typeface="Arial" panose="020B0604020202020204" pitchFamily="34" charset="0"/>
              <a:buChar char="•"/>
            </a:pPr>
            <a:r>
              <a:rPr lang="en-GB" sz="2400" dirty="0"/>
              <a:t>How school support the child in preparation</a:t>
            </a:r>
          </a:p>
          <a:p>
            <a:pPr marL="342900" indent="-342900">
              <a:buFont typeface="Arial" panose="020B0604020202020204" pitchFamily="34" charset="0"/>
              <a:buChar char="•"/>
            </a:pPr>
            <a:r>
              <a:rPr lang="en-GB" sz="2400" dirty="0"/>
              <a:t>How parents support the child in preparation</a:t>
            </a:r>
          </a:p>
          <a:p>
            <a:pPr marL="342900" indent="-342900">
              <a:buFont typeface="Arial" panose="020B0604020202020204" pitchFamily="34" charset="0"/>
              <a:buChar char="•"/>
            </a:pPr>
            <a:r>
              <a:rPr lang="en-GB" sz="2400" dirty="0"/>
              <a:t>How parish supports the child in preparation</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3809704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736035" y="185462"/>
            <a:ext cx="9144000" cy="865463"/>
          </a:xfrm>
        </p:spPr>
        <p:txBody>
          <a:bodyPr anchor="b"/>
          <a:lstStyle>
            <a:lvl1pPr algn="ctr">
              <a:defRPr sz="6000"/>
            </a:lvl1pPr>
          </a:lstStyle>
          <a:p>
            <a:r>
              <a:rPr lang="en-US" dirty="0"/>
              <a:t>Educational visits</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13/09/2023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3" name="TextBox 2">
            <a:extLst>
              <a:ext uri="{FF2B5EF4-FFF2-40B4-BE49-F238E27FC236}">
                <a16:creationId xmlns:a16="http://schemas.microsoft.com/office/drawing/2014/main" id="{977B6723-26A6-2E61-184C-69671B111528}"/>
              </a:ext>
            </a:extLst>
          </p:cNvPr>
          <p:cNvSpPr txBox="1"/>
          <p:nvPr userDrawn="1"/>
        </p:nvSpPr>
        <p:spPr>
          <a:xfrm>
            <a:off x="1192695" y="1351508"/>
            <a:ext cx="9687340" cy="4524315"/>
          </a:xfrm>
          <a:prstGeom prst="rect">
            <a:avLst/>
          </a:prstGeom>
          <a:noFill/>
        </p:spPr>
        <p:txBody>
          <a:bodyPr wrap="square" rtlCol="0">
            <a:spAutoFit/>
          </a:bodyPr>
          <a:lstStyle/>
          <a:p>
            <a:r>
              <a:rPr lang="en-GB" sz="2400" dirty="0"/>
              <a:t>Educational visits really enhance the curriculum and provide some of the best memories your child will have of school.</a:t>
            </a:r>
          </a:p>
          <a:p>
            <a:endParaRPr lang="en-GB" sz="2400" dirty="0"/>
          </a:p>
          <a:p>
            <a:r>
              <a:rPr lang="en-GB" sz="2400" dirty="0"/>
              <a:t>To support our ?? Unit, we hope to be able to organise a visit to ?? during the ?? Term</a:t>
            </a:r>
          </a:p>
          <a:p>
            <a:endParaRPr lang="en-GB" sz="2400" dirty="0"/>
          </a:p>
          <a:p>
            <a:r>
              <a:rPr lang="en-GB" sz="2400" dirty="0"/>
              <a:t>We realise the cost of living is causing a lot of concern regarding family finances and so we aim to keep visits costs as low as possible.</a:t>
            </a:r>
          </a:p>
          <a:p>
            <a:endParaRPr lang="en-GB" sz="2400" dirty="0"/>
          </a:p>
          <a:p>
            <a:r>
              <a:rPr lang="en-GB" sz="2400" dirty="0"/>
              <a:t>We estimate the cost of the visit will be about £?? and we will be asking for contributions towards to cost of the trip. </a:t>
            </a:r>
          </a:p>
          <a:p>
            <a:endParaRPr lang="en-GB" sz="2400" dirty="0"/>
          </a:p>
        </p:txBody>
      </p:sp>
    </p:spTree>
    <p:extLst>
      <p:ext uri="{BB962C8B-B14F-4D97-AF65-F5344CB8AC3E}">
        <p14:creationId xmlns:p14="http://schemas.microsoft.com/office/powerpoint/2010/main" val="40799857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72210"/>
            <a:ext cx="9144000" cy="1895129"/>
          </a:xfrm>
        </p:spPr>
        <p:txBody>
          <a:bodyPr anchor="b"/>
          <a:lstStyle>
            <a:lvl1pPr algn="ctr">
              <a:defRPr sz="6000"/>
            </a:lvl1pPr>
          </a:lstStyle>
          <a:p>
            <a:r>
              <a:rPr lang="en-US" dirty="0"/>
              <a:t>Educational visits - the contribution</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13/09/2023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7" name="TextBox 6">
            <a:extLst>
              <a:ext uri="{FF2B5EF4-FFF2-40B4-BE49-F238E27FC236}">
                <a16:creationId xmlns:a16="http://schemas.microsoft.com/office/drawing/2014/main" id="{5AC3CAAF-2AA2-54C5-89B5-D609FFBBA806}"/>
              </a:ext>
            </a:extLst>
          </p:cNvPr>
          <p:cNvSpPr txBox="1"/>
          <p:nvPr userDrawn="1"/>
        </p:nvSpPr>
        <p:spPr>
          <a:xfrm>
            <a:off x="838200" y="2271842"/>
            <a:ext cx="11049000" cy="3046988"/>
          </a:xfrm>
          <a:prstGeom prst="rect">
            <a:avLst/>
          </a:prstGeom>
          <a:noFill/>
        </p:spPr>
        <p:txBody>
          <a:bodyPr wrap="square">
            <a:spAutoFit/>
          </a:bodyPr>
          <a:lstStyle/>
          <a:p>
            <a:r>
              <a:rPr lang="en-GB" sz="2400" dirty="0"/>
              <a:t>We will send out a letter prior to booking to gauge whether you are willing to support the trip with the contribution: please make sure you respond so that we know whether the trip can go ahead before we book it. We will not be able to run trips without sufficient contribution towards the cost. We hope that by informing you of our intentions now, this will help you to budget for the cost of visits across the year.</a:t>
            </a:r>
          </a:p>
          <a:p>
            <a:endParaRPr lang="en-GB" sz="2400" dirty="0"/>
          </a:p>
          <a:p>
            <a:r>
              <a:rPr lang="en-GB" sz="2400" dirty="0"/>
              <a:t>If you are experiencing financial hardship and are unable to make the full contribution, please do contact the school when the trip is being organised.</a:t>
            </a:r>
          </a:p>
        </p:txBody>
      </p:sp>
    </p:spTree>
    <p:extLst>
      <p:ext uri="{BB962C8B-B14F-4D97-AF65-F5344CB8AC3E}">
        <p14:creationId xmlns:p14="http://schemas.microsoft.com/office/powerpoint/2010/main" val="2476345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72210"/>
            <a:ext cx="9144000" cy="967477"/>
          </a:xfrm>
        </p:spPr>
        <p:txBody>
          <a:bodyPr anchor="b"/>
          <a:lstStyle>
            <a:lvl1pPr algn="ctr">
              <a:defRPr sz="6000"/>
            </a:lvl1pPr>
          </a:lstStyle>
          <a:p>
            <a:r>
              <a:rPr lang="en-US" dirty="0"/>
              <a:t>Pupil premium</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13/09/2023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7" name="TextBox 6">
            <a:extLst>
              <a:ext uri="{FF2B5EF4-FFF2-40B4-BE49-F238E27FC236}">
                <a16:creationId xmlns:a16="http://schemas.microsoft.com/office/drawing/2014/main" id="{5AC3CAAF-2AA2-54C5-89B5-D609FFBBA806}"/>
              </a:ext>
            </a:extLst>
          </p:cNvPr>
          <p:cNvSpPr txBox="1"/>
          <p:nvPr userDrawn="1"/>
        </p:nvSpPr>
        <p:spPr>
          <a:xfrm>
            <a:off x="838200" y="1556225"/>
            <a:ext cx="11049000" cy="3785652"/>
          </a:xfrm>
          <a:prstGeom prst="rect">
            <a:avLst/>
          </a:prstGeom>
          <a:noFill/>
        </p:spPr>
        <p:txBody>
          <a:bodyPr wrap="square">
            <a:spAutoFit/>
          </a:bodyPr>
          <a:lstStyle/>
          <a:p>
            <a:r>
              <a:rPr lang="en-GB" sz="2400" dirty="0"/>
              <a:t>If you are in receipt of some benefits, your child(ren) may be able to receive Pupil Premium Funding.</a:t>
            </a:r>
          </a:p>
          <a:p>
            <a:endParaRPr lang="en-GB" sz="2400" dirty="0"/>
          </a:p>
          <a:p>
            <a:r>
              <a:rPr lang="en-GB" sz="2400" dirty="0"/>
              <a:t>This funding is used by school to support your child in different ways to overcome barriers to learning. This could be:</a:t>
            </a:r>
          </a:p>
          <a:p>
            <a:pPr marL="342900" indent="-342900">
              <a:buFont typeface="Arial" panose="020B0604020202020204" pitchFamily="34" charset="0"/>
              <a:buChar char="•"/>
            </a:pPr>
            <a:r>
              <a:rPr lang="en-GB" sz="2400" dirty="0"/>
              <a:t>Adults in school helping your child</a:t>
            </a:r>
          </a:p>
          <a:p>
            <a:pPr marL="342900" indent="-342900">
              <a:buFont typeface="Arial" panose="020B0604020202020204" pitchFamily="34" charset="0"/>
              <a:buChar char="•"/>
            </a:pPr>
            <a:r>
              <a:rPr lang="en-GB" sz="2400" dirty="0"/>
              <a:t>Supporting you in paying for extra-curricular activities</a:t>
            </a:r>
          </a:p>
          <a:p>
            <a:pPr marL="342900" indent="-342900">
              <a:buFont typeface="Arial" panose="020B0604020202020204" pitchFamily="34" charset="0"/>
              <a:buChar char="•"/>
            </a:pPr>
            <a:r>
              <a:rPr lang="en-GB" sz="2400" dirty="0"/>
              <a:t>Supporting with the voluntary contribution towards educational visits</a:t>
            </a:r>
          </a:p>
          <a:p>
            <a:pPr marL="342900" indent="-342900">
              <a:buFont typeface="Arial" panose="020B0604020202020204" pitchFamily="34" charset="0"/>
              <a:buChar char="•"/>
            </a:pPr>
            <a:r>
              <a:rPr lang="en-GB" sz="2400" dirty="0"/>
              <a:t>Engaging activities/learning support that will support your child</a:t>
            </a:r>
          </a:p>
          <a:p>
            <a:pPr marL="342900" indent="-342900">
              <a:buFont typeface="Arial" panose="020B0604020202020204" pitchFamily="34" charset="0"/>
              <a:buChar char="•"/>
            </a:pPr>
            <a:r>
              <a:rPr lang="en-GB" sz="2400" dirty="0"/>
              <a:t>Other support specific to your individual child</a:t>
            </a:r>
          </a:p>
        </p:txBody>
      </p:sp>
    </p:spTree>
    <p:extLst>
      <p:ext uri="{BB962C8B-B14F-4D97-AF65-F5344CB8AC3E}">
        <p14:creationId xmlns:p14="http://schemas.microsoft.com/office/powerpoint/2010/main" val="4097997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72210"/>
            <a:ext cx="9144000" cy="967477"/>
          </a:xfrm>
        </p:spPr>
        <p:txBody>
          <a:bodyPr anchor="b"/>
          <a:lstStyle>
            <a:lvl1pPr algn="ctr">
              <a:defRPr sz="6000"/>
            </a:lvl1pPr>
          </a:lstStyle>
          <a:p>
            <a:r>
              <a:rPr lang="en-US" dirty="0"/>
              <a:t>Pupil premium</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13/09/2023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7" name="TextBox 6">
            <a:extLst>
              <a:ext uri="{FF2B5EF4-FFF2-40B4-BE49-F238E27FC236}">
                <a16:creationId xmlns:a16="http://schemas.microsoft.com/office/drawing/2014/main" id="{5AC3CAAF-2AA2-54C5-89B5-D609FFBBA806}"/>
              </a:ext>
            </a:extLst>
          </p:cNvPr>
          <p:cNvSpPr txBox="1"/>
          <p:nvPr userDrawn="1"/>
        </p:nvSpPr>
        <p:spPr>
          <a:xfrm>
            <a:off x="838200" y="1458496"/>
            <a:ext cx="11049000" cy="5262979"/>
          </a:xfrm>
          <a:prstGeom prst="rect">
            <a:avLst/>
          </a:prstGeom>
          <a:noFill/>
        </p:spPr>
        <p:txBody>
          <a:bodyPr wrap="square">
            <a:spAutoFit/>
          </a:bodyPr>
          <a:lstStyle/>
          <a:p>
            <a:r>
              <a:rPr lang="en-GB" sz="2400" dirty="0"/>
              <a:t>If you may be eligible, it is really important that you apply for this as if your child is eligible and receives the funding they will receive additional provision in some way, whether through having time in a small group to be supported or challenged or having extra activities available to them or something else.</a:t>
            </a:r>
          </a:p>
          <a:p>
            <a:endParaRPr lang="en-GB" sz="2400" dirty="0"/>
          </a:p>
          <a:p>
            <a:r>
              <a:rPr lang="en-GB" sz="2400" dirty="0"/>
              <a:t>Your child will also be able to have free school meals if they would like to/you wish for them to.</a:t>
            </a:r>
          </a:p>
          <a:p>
            <a:endParaRPr lang="en-GB" sz="2400" dirty="0"/>
          </a:p>
          <a:p>
            <a:r>
              <a:rPr lang="en-GB" sz="2400" dirty="0"/>
              <a:t>Please apply online at: </a:t>
            </a:r>
          </a:p>
          <a:p>
            <a:r>
              <a:rPr lang="en-GB" sz="2400" dirty="0">
                <a:solidFill>
                  <a:srgbClr val="FFFF00"/>
                </a:solidFill>
                <a:hlinkClick r:id="rId2">
                  <a:extLst>
                    <a:ext uri="{A12FA001-AC4F-418D-AE19-62706E023703}">
                      <ahyp:hlinkClr xmlns:ahyp="http://schemas.microsoft.com/office/drawing/2018/hyperlinkcolor" val="tx"/>
                    </a:ext>
                  </a:extLst>
                </a:hlinkClick>
              </a:rPr>
              <a:t>https://myaccount.coventry.gov.uk/service/Free_school_meals_and_extra_pupil_premium_funds_for_schools</a:t>
            </a:r>
            <a:endParaRPr lang="en-GB" sz="2400" dirty="0">
              <a:solidFill>
                <a:srgbClr val="FFFF00"/>
              </a:solidFill>
            </a:endParaRPr>
          </a:p>
          <a:p>
            <a:endParaRPr lang="en-GB" sz="2400" dirty="0"/>
          </a:p>
          <a:p>
            <a:r>
              <a:rPr lang="en-GB" sz="2400" dirty="0"/>
              <a:t>If you need help to do this, please contact the school office who will be happy to help you.</a:t>
            </a:r>
          </a:p>
        </p:txBody>
      </p:sp>
    </p:spTree>
    <p:extLst>
      <p:ext uri="{BB962C8B-B14F-4D97-AF65-F5344CB8AC3E}">
        <p14:creationId xmlns:p14="http://schemas.microsoft.com/office/powerpoint/2010/main" val="34645816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72210"/>
            <a:ext cx="9144000" cy="1895129"/>
          </a:xfrm>
        </p:spPr>
        <p:txBody>
          <a:bodyPr anchor="b"/>
          <a:lstStyle>
            <a:lvl1pPr algn="ctr">
              <a:defRPr sz="6000"/>
            </a:lvl1pPr>
          </a:lstStyle>
          <a:p>
            <a:r>
              <a:rPr lang="en-US" dirty="0"/>
              <a:t>Any other relevant info</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13/09/2023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7" name="TextBox 6">
            <a:extLst>
              <a:ext uri="{FF2B5EF4-FFF2-40B4-BE49-F238E27FC236}">
                <a16:creationId xmlns:a16="http://schemas.microsoft.com/office/drawing/2014/main" id="{5AC3CAAF-2AA2-54C5-89B5-D609FFBBA806}"/>
              </a:ext>
            </a:extLst>
          </p:cNvPr>
          <p:cNvSpPr txBox="1"/>
          <p:nvPr userDrawn="1"/>
        </p:nvSpPr>
        <p:spPr>
          <a:xfrm>
            <a:off x="838200" y="2271842"/>
            <a:ext cx="11049000" cy="461665"/>
          </a:xfrm>
          <a:prstGeom prst="rect">
            <a:avLst/>
          </a:prstGeom>
          <a:noFill/>
        </p:spPr>
        <p:txBody>
          <a:bodyPr wrap="square">
            <a:spAutoFit/>
          </a:bodyPr>
          <a:lstStyle/>
          <a:p>
            <a:r>
              <a:rPr lang="en-GB" sz="2400" dirty="0"/>
              <a:t>Year </a:t>
            </a:r>
            <a:r>
              <a:rPr lang="en-GB" sz="2400"/>
              <a:t>group specific</a:t>
            </a:r>
            <a:endParaRPr lang="en-GB" sz="2400" dirty="0"/>
          </a:p>
        </p:txBody>
      </p:sp>
    </p:spTree>
    <p:extLst>
      <p:ext uri="{BB962C8B-B14F-4D97-AF65-F5344CB8AC3E}">
        <p14:creationId xmlns:p14="http://schemas.microsoft.com/office/powerpoint/2010/main" val="4005553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83EC1-864B-580A-87B0-90A09171144C}"/>
              </a:ext>
            </a:extLst>
          </p:cNvPr>
          <p:cNvSpPr>
            <a:spLocks noGrp="1"/>
          </p:cNvSpPr>
          <p:nvPr>
            <p:ph type="ctrTitle" hasCustomPrompt="1"/>
          </p:nvPr>
        </p:nvSpPr>
        <p:spPr>
          <a:xfrm>
            <a:off x="1524000" y="1122363"/>
            <a:ext cx="9144000" cy="865463"/>
          </a:xfrm>
        </p:spPr>
        <p:txBody>
          <a:bodyPr anchor="b"/>
          <a:lstStyle>
            <a:lvl1pPr algn="ctr">
              <a:defRPr sz="6000"/>
            </a:lvl1pPr>
          </a:lstStyle>
          <a:p>
            <a:r>
              <a:rPr lang="en-US" dirty="0"/>
              <a:t>Dates to remember</a:t>
            </a:r>
            <a:endParaRPr lang="en-GB" dirty="0"/>
          </a:p>
        </p:txBody>
      </p:sp>
      <p:sp>
        <p:nvSpPr>
          <p:cNvPr id="4" name="Date Placeholder 3">
            <a:extLst>
              <a:ext uri="{FF2B5EF4-FFF2-40B4-BE49-F238E27FC236}">
                <a16:creationId xmlns:a16="http://schemas.microsoft.com/office/drawing/2014/main" id="{10C8E339-B256-BD1E-F41D-CD5A3E6D2A3A}"/>
              </a:ext>
            </a:extLst>
          </p:cNvPr>
          <p:cNvSpPr>
            <a:spLocks noGrp="1"/>
          </p:cNvSpPr>
          <p:nvPr>
            <p:ph type="dt" sz="half" idx="10"/>
          </p:nvPr>
        </p:nvSpPr>
        <p:spPr>
          <a:xfrm>
            <a:off x="838200" y="6356350"/>
            <a:ext cx="2743200" cy="365125"/>
          </a:xfrm>
          <a:prstGeom prst="rect">
            <a:avLst/>
          </a:prstGeom>
        </p:spPr>
        <p:txBody>
          <a:bodyPr/>
          <a:lstStyle/>
          <a:p>
            <a:fld id="{811ACE07-51EC-4662-B168-DB1D9FC06D94}" type="datetimeFigureOut">
              <a:rPr lang="en-GB" smtClean="0"/>
              <a:t>13/09/2023</a:t>
            </a:fld>
            <a:endParaRPr lang="en-GB"/>
          </a:p>
        </p:txBody>
      </p:sp>
      <p:sp>
        <p:nvSpPr>
          <p:cNvPr id="5" name="Footer Placeholder 4">
            <a:extLst>
              <a:ext uri="{FF2B5EF4-FFF2-40B4-BE49-F238E27FC236}">
                <a16:creationId xmlns:a16="http://schemas.microsoft.com/office/drawing/2014/main" id="{EF723B74-D2C4-31FC-1D92-F50B4BAECC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2AB81-D669-3D3E-A5E2-2A97887A21BB}"/>
              </a:ext>
            </a:extLst>
          </p:cNvPr>
          <p:cNvSpPr>
            <a:spLocks noGrp="1"/>
          </p:cNvSpPr>
          <p:nvPr>
            <p:ph type="sldNum" sz="quarter" idx="12"/>
          </p:nvPr>
        </p:nvSpPr>
        <p:spPr>
          <a:xfrm>
            <a:off x="8610600" y="6356350"/>
            <a:ext cx="2743200" cy="365125"/>
          </a:xfrm>
          <a:prstGeom prst="rect">
            <a:avLst/>
          </a:prstGeom>
        </p:spPr>
        <p:txBody>
          <a:bodyPr/>
          <a:lstStyle/>
          <a:p>
            <a:fld id="{18EE0FBD-7F3C-4C42-ABF3-C03B8F84743D}" type="slidenum">
              <a:rPr lang="en-GB" smtClean="0"/>
              <a:t>‹#›</a:t>
            </a:fld>
            <a:endParaRPr lang="en-GB"/>
          </a:p>
        </p:txBody>
      </p:sp>
      <p:sp>
        <p:nvSpPr>
          <p:cNvPr id="3" name="TextBox 2">
            <a:extLst>
              <a:ext uri="{FF2B5EF4-FFF2-40B4-BE49-F238E27FC236}">
                <a16:creationId xmlns:a16="http://schemas.microsoft.com/office/drawing/2014/main" id="{977B6723-26A6-2E61-184C-69671B111528}"/>
              </a:ext>
            </a:extLst>
          </p:cNvPr>
          <p:cNvSpPr txBox="1"/>
          <p:nvPr userDrawn="1"/>
        </p:nvSpPr>
        <p:spPr>
          <a:xfrm>
            <a:off x="1378226" y="2305878"/>
            <a:ext cx="7845287" cy="1569660"/>
          </a:xfrm>
          <a:prstGeom prst="rect">
            <a:avLst/>
          </a:prstGeom>
          <a:noFill/>
        </p:spPr>
        <p:txBody>
          <a:bodyPr wrap="square" rtlCol="0">
            <a:spAutoFit/>
          </a:bodyPr>
          <a:lstStyle/>
          <a:p>
            <a:r>
              <a:rPr lang="en-GB" sz="2400" dirty="0"/>
              <a:t>Include:</a:t>
            </a:r>
          </a:p>
          <a:p>
            <a:pPr marL="342900" indent="-342900">
              <a:buFont typeface="Arial" panose="020B0604020202020204" pitchFamily="34" charset="0"/>
              <a:buChar char="•"/>
            </a:pPr>
            <a:r>
              <a:rPr lang="en-GB" sz="2400" dirty="0"/>
              <a:t>PE days – kit to be worn to school</a:t>
            </a:r>
          </a:p>
          <a:p>
            <a:pPr marL="342900" indent="-342900">
              <a:buFont typeface="Arial" panose="020B0604020202020204" pitchFamily="34" charset="0"/>
              <a:buChar char="•"/>
            </a:pPr>
            <a:r>
              <a:rPr lang="en-GB" sz="2400" dirty="0"/>
              <a:t>Any other days parents need to be aware of</a:t>
            </a:r>
          </a:p>
          <a:p>
            <a:pPr marL="342900" indent="-342900">
              <a:buFont typeface="Arial" panose="020B0604020202020204" pitchFamily="34" charset="0"/>
              <a:buChar char="•"/>
            </a:pPr>
            <a:r>
              <a:rPr lang="en-GB" sz="2400" dirty="0"/>
              <a:t>Sacramental preparation dates</a:t>
            </a:r>
          </a:p>
        </p:txBody>
      </p:sp>
    </p:spTree>
    <p:extLst>
      <p:ext uri="{BB962C8B-B14F-4D97-AF65-F5344CB8AC3E}">
        <p14:creationId xmlns:p14="http://schemas.microsoft.com/office/powerpoint/2010/main" val="35964735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13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1DD4FCA-0174-45C9-A266-F02387C34954}" type="datetimeFigureOut">
              <a:rPr lang="en-GB" smtClean="0"/>
              <a:t>13/09/2023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746343-223F-40AA-83C3-1928FCB65C9B}" type="slidenum">
              <a:rPr lang="en-GB" smtClean="0"/>
              <a:t>‹#›</a:t>
            </a:fld>
            <a:endParaRPr lang="en-GB"/>
          </a:p>
        </p:txBody>
      </p:sp>
    </p:spTree>
    <p:extLst>
      <p:ext uri="{BB962C8B-B14F-4D97-AF65-F5344CB8AC3E}">
        <p14:creationId xmlns:p14="http://schemas.microsoft.com/office/powerpoint/2010/main" val="15657800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F5A591-5C84-BEC4-D841-8992B39AB8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7D9496F-2F1F-9A84-1952-06A73B1787E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D3FFB6C-06CB-3BFB-FC31-4FDC52A477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C4ADCB-C01A-9D0A-21C8-073389F583B7}"/>
              </a:ext>
            </a:extLst>
          </p:cNvPr>
          <p:cNvSpPr>
            <a:spLocks noGrp="1"/>
          </p:cNvSpPr>
          <p:nvPr>
            <p:ph type="dt" sz="half" idx="10"/>
          </p:nvPr>
        </p:nvSpPr>
        <p:spPr/>
        <p:txBody>
          <a:bodyPr/>
          <a:lstStyle/>
          <a:p>
            <a:fld id="{9CDE7A1D-6417-461A-AD77-C3C2CA7391AD}" type="datetimeFigureOut">
              <a:rPr lang="en-GB" smtClean="0"/>
              <a:t>13/09/2023</a:t>
            </a:fld>
            <a:endParaRPr lang="en-GB"/>
          </a:p>
        </p:txBody>
      </p:sp>
      <p:sp>
        <p:nvSpPr>
          <p:cNvPr id="6" name="Footer Placeholder 5">
            <a:extLst>
              <a:ext uri="{FF2B5EF4-FFF2-40B4-BE49-F238E27FC236}">
                <a16:creationId xmlns:a16="http://schemas.microsoft.com/office/drawing/2014/main" id="{1285F66B-D131-D13D-ACC5-A58F5FAEB1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936987E-8AA7-D6F6-F85C-87312BB127A8}"/>
              </a:ext>
            </a:extLst>
          </p:cNvPr>
          <p:cNvSpPr>
            <a:spLocks noGrp="1"/>
          </p:cNvSpPr>
          <p:nvPr>
            <p:ph type="sldNum" sz="quarter" idx="12"/>
          </p:nvPr>
        </p:nvSpPr>
        <p:spPr/>
        <p:txBody>
          <a:bodyPr/>
          <a:lstStyle/>
          <a:p>
            <a:fld id="{FC3C70E9-80F5-4F77-884F-E336DC95F1F6}" type="slidenum">
              <a:rPr lang="en-GB" smtClean="0"/>
              <a:t>‹#›</a:t>
            </a:fld>
            <a:endParaRPr lang="en-GB"/>
          </a:p>
        </p:txBody>
      </p:sp>
    </p:spTree>
    <p:extLst>
      <p:ext uri="{BB962C8B-B14F-4D97-AF65-F5344CB8AC3E}">
        <p14:creationId xmlns:p14="http://schemas.microsoft.com/office/powerpoint/2010/main" val="4339639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E71A2C3-D7CA-C82D-F526-6120A847980D}"/>
              </a:ext>
            </a:extLst>
          </p:cNvPr>
          <p:cNvSpPr>
            <a:spLocks noGrp="1"/>
          </p:cNvSpPr>
          <p:nvPr>
            <p:ph type="title"/>
          </p:nvPr>
        </p:nvSpPr>
        <p:spPr>
          <a:xfrm>
            <a:off x="1036983" y="1054238"/>
            <a:ext cx="10515600" cy="1325563"/>
          </a:xfrm>
          <a:prstGeom prst="rect">
            <a:avLst/>
          </a:prstGeom>
        </p:spPr>
        <p:txBody>
          <a:bodyPr vert="horz" lIns="91440" tIns="45720" rIns="91440" bIns="45720" rtlCol="0" anchor="ctr">
            <a:normAutofit/>
          </a:bodyPr>
          <a:lstStyle/>
          <a:p>
            <a:r>
              <a:rPr lang="en-US" dirty="0"/>
              <a:t>Welcome to Year ?’s</a:t>
            </a:r>
            <a:br>
              <a:rPr lang="en-US" dirty="0"/>
            </a:br>
            <a:r>
              <a:rPr lang="en-US" dirty="0"/>
              <a:t>Meet the Teacher evening</a:t>
            </a:r>
            <a:endParaRPr lang="en-GB" dirty="0"/>
          </a:p>
        </p:txBody>
      </p:sp>
      <p:sp>
        <p:nvSpPr>
          <p:cNvPr id="5" name="Footer Placeholder 4">
            <a:extLst>
              <a:ext uri="{FF2B5EF4-FFF2-40B4-BE49-F238E27FC236}">
                <a16:creationId xmlns:a16="http://schemas.microsoft.com/office/drawing/2014/main" id="{0C75004E-3DEA-2F3D-2416-93937900E5A0}"/>
              </a:ext>
            </a:extLst>
          </p:cNvPr>
          <p:cNvSpPr>
            <a:spLocks noGrp="1"/>
          </p:cNvSpPr>
          <p:nvPr>
            <p:ph type="ftr" sz="quarter" idx="3"/>
          </p:nvPr>
        </p:nvSpPr>
        <p:spPr>
          <a:xfrm>
            <a:off x="4038600" y="6400695"/>
            <a:ext cx="4114800" cy="365125"/>
          </a:xfrm>
          <a:prstGeom prst="rect">
            <a:avLst/>
          </a:prstGeom>
        </p:spPr>
        <p:txBody>
          <a:bodyPr vert="horz" lIns="91440" tIns="45720" rIns="91440" bIns="45720" rtlCol="0" anchor="ctr"/>
          <a:lstStyle>
            <a:lvl1pPr algn="ctr">
              <a:defRPr sz="2000" i="1">
                <a:solidFill>
                  <a:schemeClr val="tx1">
                    <a:tint val="75000"/>
                  </a:schemeClr>
                </a:solidFill>
              </a:defRPr>
            </a:lvl1pPr>
          </a:lstStyle>
          <a:p>
            <a:r>
              <a:rPr lang="en-GB" dirty="0"/>
              <a:t>Learn and Grow as God’s Holy People</a:t>
            </a:r>
          </a:p>
        </p:txBody>
      </p:sp>
      <p:pic>
        <p:nvPicPr>
          <p:cNvPr id="10" name="Picture 9" descr="Logo&#10;&#10;Description automatically generated with medium confidence">
            <a:extLst>
              <a:ext uri="{FF2B5EF4-FFF2-40B4-BE49-F238E27FC236}">
                <a16:creationId xmlns:a16="http://schemas.microsoft.com/office/drawing/2014/main" id="{1BA77675-4E0C-61C5-A5DA-2F29BB22A3AA}"/>
              </a:ext>
            </a:extLst>
          </p:cNvPr>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11331867" y="5835581"/>
            <a:ext cx="805866" cy="805866"/>
          </a:xfrm>
          <a:prstGeom prst="rect">
            <a:avLst/>
          </a:prstGeom>
        </p:spPr>
      </p:pic>
      <p:pic>
        <p:nvPicPr>
          <p:cNvPr id="8" name="Picture 7" descr="A picture containing text, clipart&#10;&#10;Description automatically generated">
            <a:extLst>
              <a:ext uri="{FF2B5EF4-FFF2-40B4-BE49-F238E27FC236}">
                <a16:creationId xmlns:a16="http://schemas.microsoft.com/office/drawing/2014/main" id="{B306C083-C3FC-81C9-A7CB-18B0A7C720AD}"/>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72102" y="117766"/>
            <a:ext cx="1285396" cy="1325563"/>
          </a:xfrm>
          <a:prstGeom prst="rect">
            <a:avLst/>
          </a:prstGeom>
        </p:spPr>
      </p:pic>
      <p:sp>
        <p:nvSpPr>
          <p:cNvPr id="14" name="Rectangle: Rounded Corners 13">
            <a:extLst>
              <a:ext uri="{FF2B5EF4-FFF2-40B4-BE49-F238E27FC236}">
                <a16:creationId xmlns:a16="http://schemas.microsoft.com/office/drawing/2014/main" id="{665FA5C8-6FC3-697F-8E1D-134D3841E364}"/>
              </a:ext>
            </a:extLst>
          </p:cNvPr>
          <p:cNvSpPr/>
          <p:nvPr userDrawn="1"/>
        </p:nvSpPr>
        <p:spPr>
          <a:xfrm>
            <a:off x="625922" y="6238514"/>
            <a:ext cx="10705945" cy="182082"/>
          </a:xfrm>
          <a:prstGeom prst="round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6B35FD0E-949B-1A7A-FAE6-EC52980F041F}"/>
              </a:ext>
            </a:extLst>
          </p:cNvPr>
          <p:cNvSpPr/>
          <p:nvPr userDrawn="1"/>
        </p:nvSpPr>
        <p:spPr>
          <a:xfrm>
            <a:off x="522513" y="1443328"/>
            <a:ext cx="195943" cy="4977267"/>
          </a:xfrm>
          <a:prstGeom prst="round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23868405"/>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71" r:id="rId3"/>
    <p:sldLayoutId id="2147483670" r:id="rId4"/>
    <p:sldLayoutId id="2147483661" r:id="rId5"/>
    <p:sldLayoutId id="2147483664" r:id="rId6"/>
    <p:sldLayoutId id="2147483666" r:id="rId7"/>
    <p:sldLayoutId id="2147483667" r:id="rId8"/>
    <p:sldLayoutId id="2147483663" r:id="rId9"/>
    <p:sldLayoutId id="2147483669" r:id="rId10"/>
    <p:sldLayoutId id="2147483672" r:id="rId11"/>
    <p:sldLayoutId id="2147483668" r:id="rId12"/>
    <p:sldLayoutId id="2147483665" r:id="rId13"/>
    <p:sldLayoutId id="2147483673" r:id="rId14"/>
    <p:sldLayoutId id="2147483674" r:id="rId15"/>
  </p:sldLayoutIdLst>
  <p:txStyles>
    <p:titleStyle>
      <a:lvl1pPr algn="ctr"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14.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80394" y="1556792"/>
            <a:ext cx="7772400" cy="1728192"/>
          </a:xfrm>
        </p:spPr>
        <p:txBody>
          <a:bodyPr>
            <a:normAutofit fontScale="90000"/>
          </a:bodyPr>
          <a:lstStyle/>
          <a:p>
            <a:r>
              <a:rPr lang="en-GB" sz="4000" dirty="0">
                <a:solidFill>
                  <a:srgbClr val="00B0F0"/>
                </a:solidFill>
                <a:latin typeface="SassoonCRInfant" panose="02010503020300020003" pitchFamily="2" charset="0"/>
              </a:rPr>
              <a:t>Our Mission Statement</a:t>
            </a:r>
            <a:br>
              <a:rPr lang="en-GB" sz="4000" dirty="0">
                <a:solidFill>
                  <a:srgbClr val="00B0F0"/>
                </a:solidFill>
                <a:latin typeface="SassoonCRInfant" panose="02010503020300020003" pitchFamily="2" charset="0"/>
              </a:rPr>
            </a:br>
            <a:br>
              <a:rPr lang="en-GB" sz="4000" dirty="0">
                <a:solidFill>
                  <a:srgbClr val="00B0F0"/>
                </a:solidFill>
                <a:latin typeface="SassoonCRInfant" panose="02010503020300020003" pitchFamily="2" charset="0"/>
              </a:rPr>
            </a:br>
            <a:r>
              <a:rPr lang="en-GB" sz="4000" dirty="0">
                <a:solidFill>
                  <a:srgbClr val="0070C0"/>
                </a:solidFill>
                <a:latin typeface="SassoonCRInfant" panose="02010503020300020003" pitchFamily="2" charset="0"/>
              </a:rPr>
              <a:t> </a:t>
            </a:r>
            <a:r>
              <a:rPr lang="en-GB" sz="4000" dirty="0">
                <a:solidFill>
                  <a:schemeClr val="tx1">
                    <a:lumMod val="20000"/>
                    <a:lumOff val="80000"/>
                  </a:schemeClr>
                </a:solidFill>
                <a:latin typeface="SassoonCRInfant" panose="02010503020300020003" pitchFamily="2" charset="0"/>
              </a:rPr>
              <a:t>Learn and Grow as God’s Holy People</a:t>
            </a:r>
          </a:p>
        </p:txBody>
      </p:sp>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1272" t="17428" b="8169"/>
          <a:stretch/>
        </p:blipFill>
        <p:spPr bwMode="auto">
          <a:xfrm>
            <a:off x="1524001" y="65236"/>
            <a:ext cx="4821619" cy="12498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17428" r="19835" b="8169"/>
          <a:stretch/>
        </p:blipFill>
        <p:spPr bwMode="auto">
          <a:xfrm>
            <a:off x="6311728" y="38816"/>
            <a:ext cx="4356273" cy="12762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8"/>
          <p:cNvPicPr>
            <a:picLocks noChangeAspect="1" noChangeArrowheads="1"/>
          </p:cNvPicPr>
          <p:nvPr/>
        </p:nvPicPr>
        <p:blipFill>
          <a:blip r:embed="rId4"/>
          <a:srcRect/>
          <a:stretch>
            <a:fillRect/>
          </a:stretch>
        </p:blipFill>
        <p:spPr bwMode="auto">
          <a:xfrm>
            <a:off x="4760261" y="3622605"/>
            <a:ext cx="2612666" cy="2469653"/>
          </a:xfrm>
          <a:prstGeom prst="rect">
            <a:avLst/>
          </a:prstGeom>
          <a:noFill/>
          <a:ln w="9525">
            <a:noFill/>
            <a:miter lim="800000"/>
            <a:headEnd/>
            <a:tailEnd/>
          </a:ln>
        </p:spPr>
      </p:pic>
    </p:spTree>
    <p:extLst>
      <p:ext uri="{BB962C8B-B14F-4D97-AF65-F5344CB8AC3E}">
        <p14:creationId xmlns:p14="http://schemas.microsoft.com/office/powerpoint/2010/main" val="15646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2216217" y="1272662"/>
            <a:ext cx="7772400" cy="2808312"/>
          </a:xfrm>
        </p:spPr>
        <p:txBody>
          <a:bodyPr>
            <a:normAutofit/>
          </a:bodyPr>
          <a:lstStyle/>
          <a:p>
            <a:br>
              <a:rPr lang="en-GB" sz="4000" dirty="0">
                <a:solidFill>
                  <a:srgbClr val="00B0F0"/>
                </a:solidFill>
                <a:latin typeface="SassoonCRInfant" panose="02010503020300020003" pitchFamily="2" charset="0"/>
              </a:rPr>
            </a:br>
            <a:br>
              <a:rPr lang="en-GB" sz="4000" dirty="0">
                <a:solidFill>
                  <a:srgbClr val="00B0F0"/>
                </a:solidFill>
                <a:latin typeface="SassoonCRInfant" panose="02010503020300020003" pitchFamily="2" charset="0"/>
              </a:rPr>
            </a:br>
            <a:r>
              <a:rPr lang="en-GB" sz="4000" dirty="0">
                <a:solidFill>
                  <a:srgbClr val="00B0F0"/>
                </a:solidFill>
                <a:latin typeface="SassoonCRInfant" panose="02010503020300020003" pitchFamily="2" charset="0"/>
              </a:rPr>
              <a:t>Meet the Teacher Evening</a:t>
            </a:r>
          </a:p>
        </p:txBody>
      </p:sp>
      <p:pic>
        <p:nvPicPr>
          <p:cNvPr id="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itle 1"/>
          <p:cNvSpPr txBox="1">
            <a:spLocks/>
          </p:cNvSpPr>
          <p:nvPr/>
        </p:nvSpPr>
        <p:spPr>
          <a:xfrm>
            <a:off x="1847528" y="3884077"/>
            <a:ext cx="8104976" cy="1813845"/>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4000" b="1" dirty="0">
              <a:solidFill>
                <a:srgbClr val="00B0F0"/>
              </a:solidFill>
              <a:latin typeface="SassoonCRInfant" panose="02010503020300020003" pitchFamily="2" charset="0"/>
            </a:endParaRPr>
          </a:p>
          <a:p>
            <a:endParaRPr lang="en-GB" sz="4000" b="1" dirty="0">
              <a:solidFill>
                <a:schemeClr val="tx1">
                  <a:lumMod val="20000"/>
                  <a:lumOff val="80000"/>
                </a:schemeClr>
              </a:solidFill>
              <a:latin typeface="SassoonCRInfant" panose="02010503020300020003" pitchFamily="2" charset="0"/>
            </a:endParaRPr>
          </a:p>
          <a:p>
            <a:r>
              <a:rPr lang="en-GB" sz="4000" b="1" dirty="0">
                <a:solidFill>
                  <a:schemeClr val="tx1">
                    <a:lumMod val="20000"/>
                    <a:lumOff val="80000"/>
                  </a:schemeClr>
                </a:solidFill>
                <a:latin typeface="SassoonCRInfant"/>
              </a:rPr>
              <a:t>Mrs Woods and Mrs Kirby</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9937" y="969169"/>
            <a:ext cx="5488826" cy="18455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11272" t="17428" b="8169"/>
          <a:stretch/>
        </p:blipFill>
        <p:spPr bwMode="auto">
          <a:xfrm>
            <a:off x="1513238" y="52026"/>
            <a:ext cx="4821619" cy="12498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t="17428" r="19835" b="8169"/>
          <a:stretch/>
        </p:blipFill>
        <p:spPr bwMode="auto">
          <a:xfrm>
            <a:off x="6311728" y="38816"/>
            <a:ext cx="4356273" cy="12762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D288A773-C7BE-4273-9218-3D7D42F50775}"/>
              </a:ext>
            </a:extLst>
          </p:cNvPr>
          <p:cNvSpPr txBox="1"/>
          <p:nvPr/>
        </p:nvSpPr>
        <p:spPr>
          <a:xfrm>
            <a:off x="5123595" y="3705228"/>
            <a:ext cx="2376264" cy="1015663"/>
          </a:xfrm>
          <a:prstGeom prst="rect">
            <a:avLst/>
          </a:prstGeom>
          <a:noFill/>
        </p:spPr>
        <p:txBody>
          <a:bodyPr wrap="square" rtlCol="0">
            <a:spAutoFit/>
          </a:bodyPr>
          <a:lstStyle/>
          <a:p>
            <a:r>
              <a:rPr lang="en-GB" sz="6000" dirty="0">
                <a:solidFill>
                  <a:schemeClr val="tx1">
                    <a:lumMod val="20000"/>
                    <a:lumOff val="80000"/>
                  </a:schemeClr>
                </a:solidFill>
              </a:rPr>
              <a:t>Year 4</a:t>
            </a:r>
          </a:p>
        </p:txBody>
      </p:sp>
    </p:spTree>
    <p:extLst>
      <p:ext uri="{BB962C8B-B14F-4D97-AF65-F5344CB8AC3E}">
        <p14:creationId xmlns:p14="http://schemas.microsoft.com/office/powerpoint/2010/main" val="15461646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16217" y="1196752"/>
            <a:ext cx="7772400" cy="2232248"/>
          </a:xfrm>
        </p:spPr>
        <p:txBody>
          <a:bodyPr>
            <a:normAutofit/>
          </a:bodyPr>
          <a:lstStyle/>
          <a:p>
            <a:r>
              <a:rPr lang="en-GB" sz="4000" dirty="0">
                <a:solidFill>
                  <a:srgbClr val="00B0F0"/>
                </a:solidFill>
                <a:latin typeface="SassoonCRInfant" panose="02010503020300020003" pitchFamily="2" charset="0"/>
              </a:rPr>
              <a:t> Year 4 Daily Routine</a:t>
            </a:r>
            <a:br>
              <a:rPr lang="en-GB" sz="4000" dirty="0">
                <a:solidFill>
                  <a:srgbClr val="00B0F0"/>
                </a:solidFill>
                <a:latin typeface="SassoonCRInfant" panose="02010503020300020003" pitchFamily="2" charset="0"/>
              </a:rPr>
            </a:br>
            <a:br>
              <a:rPr lang="en-GB" sz="4000" dirty="0">
                <a:solidFill>
                  <a:srgbClr val="00B0F0"/>
                </a:solidFill>
                <a:latin typeface="SassoonCRInfant" panose="02010503020300020003" pitchFamily="2" charset="0"/>
              </a:rPr>
            </a:br>
            <a:endParaRPr lang="en-GB" sz="4000" dirty="0">
              <a:solidFill>
                <a:srgbClr val="00B0F0"/>
              </a:solidFill>
              <a:latin typeface="SassoonCRInfant" panose="02010503020300020003" pitchFamily="2" charset="0"/>
            </a:endParaRPr>
          </a:p>
        </p:txBody>
      </p:sp>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1272" t="17428" b="8169"/>
          <a:stretch/>
        </p:blipFill>
        <p:spPr bwMode="auto">
          <a:xfrm>
            <a:off x="1524001" y="65236"/>
            <a:ext cx="4821619" cy="12498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17428" r="19835" b="8169"/>
          <a:stretch/>
        </p:blipFill>
        <p:spPr bwMode="auto">
          <a:xfrm>
            <a:off x="6311728" y="65235"/>
            <a:ext cx="4356273" cy="12762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13B5F6F5-A418-4353-8784-8CE25194A5D1}"/>
              </a:ext>
            </a:extLst>
          </p:cNvPr>
          <p:cNvSpPr txBox="1"/>
          <p:nvPr/>
        </p:nvSpPr>
        <p:spPr>
          <a:xfrm>
            <a:off x="2063552" y="1844824"/>
            <a:ext cx="7056784" cy="3447098"/>
          </a:xfrm>
          <a:prstGeom prst="rect">
            <a:avLst/>
          </a:prstGeom>
          <a:noFill/>
        </p:spPr>
        <p:txBody>
          <a:bodyPr wrap="square" lIns="91440" tIns="45720" rIns="91440" bIns="45720" rtlCol="0" anchor="t">
            <a:spAutoFit/>
          </a:bodyPr>
          <a:lstStyle/>
          <a:p>
            <a:r>
              <a:rPr lang="en-GB" sz="4000" dirty="0">
                <a:latin typeface="SassoonPrimary" panose="020B0500000000000000" pitchFamily="34" charset="0"/>
              </a:rPr>
              <a:t>8:40 -The gates open</a:t>
            </a:r>
          </a:p>
          <a:p>
            <a:r>
              <a:rPr lang="en-GB" sz="4000" dirty="0">
                <a:latin typeface="SassoonPrimary" panose="020B0500000000000000" pitchFamily="34" charset="0"/>
              </a:rPr>
              <a:t>8:50 – Registration</a:t>
            </a:r>
          </a:p>
          <a:p>
            <a:r>
              <a:rPr lang="en-GB" sz="4000" dirty="0">
                <a:latin typeface="SassoonPrimary"/>
              </a:rPr>
              <a:t>10:30 - Playtime and snack</a:t>
            </a:r>
          </a:p>
          <a:p>
            <a:r>
              <a:rPr lang="en-GB" sz="4000" dirty="0">
                <a:latin typeface="SassoonPrimary" panose="020B0500000000000000" pitchFamily="34" charset="0"/>
              </a:rPr>
              <a:t>12:00 -1:00 - Lunchtime</a:t>
            </a:r>
          </a:p>
          <a:p>
            <a:r>
              <a:rPr lang="en-GB" sz="4000" dirty="0">
                <a:latin typeface="SassoonPrimary" panose="020B0500000000000000" pitchFamily="34" charset="0"/>
              </a:rPr>
              <a:t>3:20 - Home time </a:t>
            </a:r>
          </a:p>
          <a:p>
            <a:endParaRPr lang="en-GB" dirty="0">
              <a:latin typeface="SassoonPrimary" panose="020B0500000000000000" pitchFamily="34" charset="0"/>
            </a:endParaRPr>
          </a:p>
        </p:txBody>
      </p:sp>
      <p:sp>
        <p:nvSpPr>
          <p:cNvPr id="14" name="Rectangle 13">
            <a:extLst>
              <a:ext uri="{FF2B5EF4-FFF2-40B4-BE49-F238E27FC236}">
                <a16:creationId xmlns:a16="http://schemas.microsoft.com/office/drawing/2014/main" id="{E21852E7-3E64-4F56-B29A-923EF394B2E7}"/>
              </a:ext>
            </a:extLst>
          </p:cNvPr>
          <p:cNvSpPr/>
          <p:nvPr/>
        </p:nvSpPr>
        <p:spPr>
          <a:xfrm>
            <a:off x="7023233" y="4507092"/>
            <a:ext cx="4572000" cy="1200329"/>
          </a:xfrm>
          <a:prstGeom prst="rect">
            <a:avLst/>
          </a:prstGeom>
        </p:spPr>
        <p:txBody>
          <a:bodyPr lIns="91440" tIns="45720" rIns="91440" bIns="45720" anchor="t">
            <a:spAutoFit/>
          </a:bodyPr>
          <a:lstStyle/>
          <a:p>
            <a:pPr algn="ctr"/>
            <a:r>
              <a:rPr lang="en-GB" sz="2400" b="1" dirty="0">
                <a:solidFill>
                  <a:srgbClr val="FF0066"/>
                </a:solidFill>
                <a:latin typeface="SassoonCRInfant" panose="02010503020300020003" pitchFamily="2" charset="0"/>
              </a:rPr>
              <a:t>Healthy snacks for break time – piece of fruit.</a:t>
            </a:r>
          </a:p>
          <a:p>
            <a:pPr algn="ctr"/>
            <a:r>
              <a:rPr lang="en-GB" sz="2400" b="1" dirty="0">
                <a:solidFill>
                  <a:srgbClr val="FF0066"/>
                </a:solidFill>
                <a:latin typeface="SassoonCRInfant"/>
              </a:rPr>
              <a:t>Water bottle for in class </a:t>
            </a:r>
          </a:p>
        </p:txBody>
      </p:sp>
    </p:spTree>
    <p:extLst>
      <p:ext uri="{BB962C8B-B14F-4D97-AF65-F5344CB8AC3E}">
        <p14:creationId xmlns:p14="http://schemas.microsoft.com/office/powerpoint/2010/main" val="25044421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1272" t="17428" b="8169"/>
          <a:stretch/>
        </p:blipFill>
        <p:spPr bwMode="auto">
          <a:xfrm>
            <a:off x="1513238" y="16381"/>
            <a:ext cx="4821619" cy="12498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17428" r="19835" b="8169"/>
          <a:stretch/>
        </p:blipFill>
        <p:spPr bwMode="auto">
          <a:xfrm>
            <a:off x="6311728" y="38816"/>
            <a:ext cx="4356273" cy="12762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2216217" y="676938"/>
            <a:ext cx="7772400" cy="1470025"/>
          </a:xfrm>
        </p:spPr>
        <p:txBody>
          <a:bodyPr>
            <a:normAutofit/>
          </a:bodyPr>
          <a:lstStyle/>
          <a:p>
            <a:r>
              <a:rPr lang="en-GB" sz="4000" dirty="0">
                <a:solidFill>
                  <a:srgbClr val="00B0F0"/>
                </a:solidFill>
                <a:latin typeface="SassoonCRInfant" panose="02010503020300020003" pitchFamily="2" charset="0"/>
              </a:rPr>
              <a:t>Uniform </a:t>
            </a:r>
          </a:p>
        </p:txBody>
      </p:sp>
      <p:pic>
        <p:nvPicPr>
          <p:cNvPr id="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7608168" y="1767632"/>
            <a:ext cx="2880320" cy="2308324"/>
          </a:xfrm>
          <a:prstGeom prst="rect">
            <a:avLst/>
          </a:prstGeom>
          <a:noFill/>
        </p:spPr>
        <p:txBody>
          <a:bodyPr wrap="square" rtlCol="0">
            <a:spAutoFit/>
          </a:bodyPr>
          <a:lstStyle/>
          <a:p>
            <a:r>
              <a:rPr lang="en-GB" sz="2400" b="1" dirty="0">
                <a:solidFill>
                  <a:srgbClr val="FF0066"/>
                </a:solidFill>
                <a:latin typeface="SassoonCRInfant" panose="02010503020300020003" pitchFamily="2" charset="0"/>
              </a:rPr>
              <a:t>After half term all children will be expected to be in Full Winter Uniform. </a:t>
            </a:r>
          </a:p>
          <a:p>
            <a:endParaRPr lang="en-GB" sz="2400" dirty="0">
              <a:latin typeface="SassoonCRInfant" panose="02010503020300020003" pitchFamily="2" charset="0"/>
            </a:endParaRPr>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86554" y="1628801"/>
            <a:ext cx="5323706" cy="33043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279575" y="4934199"/>
            <a:ext cx="8759485" cy="1384995"/>
          </a:xfrm>
          <a:prstGeom prst="rect">
            <a:avLst/>
          </a:prstGeom>
        </p:spPr>
        <p:txBody>
          <a:bodyPr wrap="square" lIns="91440" tIns="45720" rIns="91440" bIns="45720" anchor="t">
            <a:spAutoFit/>
          </a:bodyPr>
          <a:lstStyle/>
          <a:p>
            <a:r>
              <a:rPr lang="en-GB" sz="2800" b="1" dirty="0">
                <a:solidFill>
                  <a:schemeClr val="tx1">
                    <a:lumMod val="20000"/>
                    <a:lumOff val="80000"/>
                  </a:schemeClr>
                </a:solidFill>
                <a:latin typeface="SassoonCRInfant"/>
              </a:rPr>
              <a:t>Our PE days are on Monday</a:t>
            </a:r>
            <a:r>
              <a:rPr lang="en-GB" sz="2800" b="1" i="1" dirty="0">
                <a:solidFill>
                  <a:schemeClr val="tx1">
                    <a:lumMod val="20000"/>
                    <a:lumOff val="80000"/>
                  </a:schemeClr>
                </a:solidFill>
                <a:latin typeface="SassoonCRInfant"/>
              </a:rPr>
              <a:t> and Thursday</a:t>
            </a:r>
            <a:r>
              <a:rPr lang="en-GB" sz="2800" b="1" dirty="0">
                <a:solidFill>
                  <a:schemeClr val="tx1">
                    <a:lumMod val="20000"/>
                    <a:lumOff val="80000"/>
                  </a:schemeClr>
                </a:solidFill>
                <a:latin typeface="SassoonCRInfant"/>
              </a:rPr>
              <a:t>. </a:t>
            </a:r>
            <a:endParaRPr lang="en-GB" sz="2800" dirty="0">
              <a:solidFill>
                <a:schemeClr val="tx1">
                  <a:lumMod val="20000"/>
                  <a:lumOff val="80000"/>
                </a:schemeClr>
              </a:solidFill>
              <a:latin typeface="SassoonCRInfant" panose="02010503020300020003" pitchFamily="2" charset="0"/>
            </a:endParaRPr>
          </a:p>
          <a:p>
            <a:pPr algn="ctr"/>
            <a:r>
              <a:rPr lang="en-GB" sz="2800" b="1" dirty="0">
                <a:latin typeface="SassoonCRInfant" panose="02010503020300020003" pitchFamily="2" charset="0"/>
              </a:rPr>
              <a:t>Earrings must be removed on PE days and long hair tied up!</a:t>
            </a:r>
          </a:p>
        </p:txBody>
      </p:sp>
    </p:spTree>
    <p:extLst>
      <p:ext uri="{BB962C8B-B14F-4D97-AF65-F5344CB8AC3E}">
        <p14:creationId xmlns:p14="http://schemas.microsoft.com/office/powerpoint/2010/main" val="2726883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1272" t="17428" b="8169"/>
          <a:stretch/>
        </p:blipFill>
        <p:spPr bwMode="auto">
          <a:xfrm>
            <a:off x="1513238" y="16381"/>
            <a:ext cx="4821619" cy="12498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17428" r="19835" b="8169"/>
          <a:stretch/>
        </p:blipFill>
        <p:spPr bwMode="auto">
          <a:xfrm>
            <a:off x="6311728" y="38816"/>
            <a:ext cx="4356273" cy="12762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2216217" y="676938"/>
            <a:ext cx="7772400" cy="1470025"/>
          </a:xfrm>
        </p:spPr>
        <p:txBody>
          <a:bodyPr>
            <a:normAutofit/>
          </a:bodyPr>
          <a:lstStyle/>
          <a:p>
            <a:r>
              <a:rPr lang="en-GB" sz="4000" dirty="0">
                <a:solidFill>
                  <a:srgbClr val="00B0F0"/>
                </a:solidFill>
                <a:latin typeface="SassoonCRInfant" panose="02010503020300020003" pitchFamily="2" charset="0"/>
              </a:rPr>
              <a:t>Attendance </a:t>
            </a:r>
          </a:p>
        </p:txBody>
      </p:sp>
      <p:pic>
        <p:nvPicPr>
          <p:cNvPr id="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064323" y="2084543"/>
            <a:ext cx="7972783" cy="3416320"/>
          </a:xfrm>
          <a:prstGeom prst="rect">
            <a:avLst/>
          </a:prstGeom>
          <a:noFill/>
        </p:spPr>
        <p:txBody>
          <a:bodyPr wrap="square" rtlCol="0">
            <a:spAutoFit/>
          </a:bodyPr>
          <a:lstStyle/>
          <a:p>
            <a:pPr algn="ctr"/>
            <a:r>
              <a:rPr lang="en-GB" sz="2400" b="1" dirty="0">
                <a:solidFill>
                  <a:srgbClr val="FF0000"/>
                </a:solidFill>
                <a:latin typeface="SassoonCRInfant" panose="02010503020300020003" pitchFamily="2" charset="0"/>
              </a:rPr>
              <a:t>It is vital that children attend school every day.</a:t>
            </a:r>
          </a:p>
          <a:p>
            <a:pPr algn="ctr"/>
            <a:r>
              <a:rPr lang="en-GB" sz="2400" b="1" dirty="0">
                <a:solidFill>
                  <a:srgbClr val="FF0000"/>
                </a:solidFill>
                <a:latin typeface="SassoonCRInfant" panose="02010503020300020003" pitchFamily="2" charset="0"/>
              </a:rPr>
              <a:t>Our school target is 97%. </a:t>
            </a:r>
          </a:p>
          <a:p>
            <a:pPr algn="ctr"/>
            <a:endParaRPr lang="en-GB" sz="2400" b="1" dirty="0">
              <a:solidFill>
                <a:srgbClr val="FF0066"/>
              </a:solidFill>
              <a:latin typeface="SassoonCRInfant" panose="02010503020300020003" pitchFamily="2" charset="0"/>
            </a:endParaRPr>
          </a:p>
          <a:p>
            <a:pPr algn="ctr"/>
            <a:endParaRPr lang="en-GB" sz="2400" b="1" dirty="0">
              <a:solidFill>
                <a:srgbClr val="FF0066"/>
              </a:solidFill>
              <a:latin typeface="SassoonCRInfant" panose="02010503020300020003" pitchFamily="2" charset="0"/>
            </a:endParaRPr>
          </a:p>
          <a:p>
            <a:pPr algn="ctr"/>
            <a:r>
              <a:rPr lang="en-GB" sz="2400" b="1" dirty="0">
                <a:solidFill>
                  <a:schemeClr val="bg2"/>
                </a:solidFill>
                <a:latin typeface="SassoonCRInfant" panose="02010503020300020003" pitchFamily="2" charset="0"/>
              </a:rPr>
              <a:t>Also, punctuality is something that has an impact on children’s attainment. Our register closes at 8.50. Please ensure your child is in the classroom by this time, so that they can be registered and are ready to start their lessons. </a:t>
            </a:r>
          </a:p>
        </p:txBody>
      </p:sp>
    </p:spTree>
    <p:extLst>
      <p:ext uri="{BB962C8B-B14F-4D97-AF65-F5344CB8AC3E}">
        <p14:creationId xmlns:p14="http://schemas.microsoft.com/office/powerpoint/2010/main" val="12820156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13031-B0B8-1675-09EF-82B01BF44D06}"/>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328DD7EA-6E33-081E-0855-79951B4B3372}"/>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C2C0F6E3-FB1C-A9B9-AADE-6FFC91170483}"/>
              </a:ext>
            </a:extLst>
          </p:cNvPr>
          <p:cNvPicPr>
            <a:picLocks noChangeAspect="1"/>
          </p:cNvPicPr>
          <p:nvPr/>
        </p:nvPicPr>
        <p:blipFill>
          <a:blip r:embed="rId2"/>
          <a:stretch>
            <a:fillRect/>
          </a:stretch>
        </p:blipFill>
        <p:spPr>
          <a:xfrm>
            <a:off x="1827029" y="179073"/>
            <a:ext cx="8883501" cy="6251759"/>
          </a:xfrm>
          <a:prstGeom prst="rect">
            <a:avLst/>
          </a:prstGeom>
        </p:spPr>
      </p:pic>
    </p:spTree>
    <p:extLst>
      <p:ext uri="{BB962C8B-B14F-4D97-AF65-F5344CB8AC3E}">
        <p14:creationId xmlns:p14="http://schemas.microsoft.com/office/powerpoint/2010/main" val="24676555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FE8CB-4CA4-75CB-3B17-09116FF5D3D7}"/>
              </a:ext>
            </a:extLst>
          </p:cNvPr>
          <p:cNvSpPr>
            <a:spLocks noGrp="1"/>
          </p:cNvSpPr>
          <p:nvPr>
            <p:ph type="ctrTitle"/>
          </p:nvPr>
        </p:nvSpPr>
        <p:spPr>
          <a:xfrm>
            <a:off x="665285" y="591772"/>
            <a:ext cx="10363200" cy="1470025"/>
          </a:xfrm>
        </p:spPr>
        <p:txBody>
          <a:bodyPr/>
          <a:lstStyle/>
          <a:p>
            <a:r>
              <a:rPr lang="en-GB" dirty="0"/>
              <a:t>Power maths scheme</a:t>
            </a:r>
            <a:br>
              <a:rPr lang="en-GB" dirty="0"/>
            </a:br>
            <a:endParaRPr lang="en-GB" dirty="0"/>
          </a:p>
        </p:txBody>
      </p:sp>
      <p:pic>
        <p:nvPicPr>
          <p:cNvPr id="1026" name="Picture 2" descr="Power Maths | Primary Curriculum">
            <a:extLst>
              <a:ext uri="{FF2B5EF4-FFF2-40B4-BE49-F238E27FC236}">
                <a16:creationId xmlns:a16="http://schemas.microsoft.com/office/drawing/2014/main" id="{3A3E18DE-FBB2-0418-BC74-22E7DE06FE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42523" y="319089"/>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3175FB7-C46C-3822-565E-E245DFDDBE3C}"/>
              </a:ext>
            </a:extLst>
          </p:cNvPr>
          <p:cNvSpPr txBox="1"/>
          <p:nvPr/>
        </p:nvSpPr>
        <p:spPr>
          <a:xfrm>
            <a:off x="1380392" y="2145323"/>
            <a:ext cx="8976946" cy="3416320"/>
          </a:xfrm>
          <a:prstGeom prst="rect">
            <a:avLst/>
          </a:prstGeom>
          <a:noFill/>
        </p:spPr>
        <p:txBody>
          <a:bodyPr wrap="square" rtlCol="0">
            <a:spAutoFit/>
          </a:bodyPr>
          <a:lstStyle/>
          <a:p>
            <a:r>
              <a:rPr lang="en-GB" sz="2400" dirty="0"/>
              <a:t>Problem solving and reasoning is a big focus.</a:t>
            </a:r>
          </a:p>
          <a:p>
            <a:endParaRPr lang="en-GB" sz="2400" dirty="0"/>
          </a:p>
          <a:p>
            <a:r>
              <a:rPr lang="en-GB" sz="2400" dirty="0"/>
              <a:t>Number sense &amp; place value</a:t>
            </a:r>
          </a:p>
          <a:p>
            <a:endParaRPr lang="en-GB" sz="2400" dirty="0"/>
          </a:p>
          <a:p>
            <a:r>
              <a:rPr lang="en-GB" sz="2400" dirty="0"/>
              <a:t>Addition &amp; Subtraction</a:t>
            </a:r>
          </a:p>
          <a:p>
            <a:endParaRPr lang="en-GB" sz="2400" dirty="0"/>
          </a:p>
          <a:p>
            <a:r>
              <a:rPr lang="en-GB" sz="2400" dirty="0"/>
              <a:t>Multiplication</a:t>
            </a:r>
          </a:p>
          <a:p>
            <a:endParaRPr lang="en-GB" sz="2400" dirty="0"/>
          </a:p>
          <a:p>
            <a:r>
              <a:rPr lang="en-GB" sz="2400" dirty="0"/>
              <a:t>Fractions &amp; Decimals</a:t>
            </a:r>
          </a:p>
        </p:txBody>
      </p:sp>
      <p:sp>
        <p:nvSpPr>
          <p:cNvPr id="5" name="TextBox 4">
            <a:extLst>
              <a:ext uri="{FF2B5EF4-FFF2-40B4-BE49-F238E27FC236}">
                <a16:creationId xmlns:a16="http://schemas.microsoft.com/office/drawing/2014/main" id="{AAB7B239-F05B-BE11-7091-1B2384FEE29E}"/>
              </a:ext>
            </a:extLst>
          </p:cNvPr>
          <p:cNvSpPr txBox="1"/>
          <p:nvPr/>
        </p:nvSpPr>
        <p:spPr>
          <a:xfrm>
            <a:off x="7051431" y="3317876"/>
            <a:ext cx="3648807" cy="1754326"/>
          </a:xfrm>
          <a:prstGeom prst="rect">
            <a:avLst/>
          </a:prstGeom>
          <a:noFill/>
        </p:spPr>
        <p:txBody>
          <a:bodyPr wrap="square" rtlCol="0">
            <a:spAutoFit/>
          </a:bodyPr>
          <a:lstStyle/>
          <a:p>
            <a:r>
              <a:rPr lang="en-GB" dirty="0">
                <a:solidFill>
                  <a:schemeClr val="bg1">
                    <a:lumMod val="60000"/>
                    <a:lumOff val="40000"/>
                  </a:schemeClr>
                </a:solidFill>
              </a:rPr>
              <a:t>Please feel free to have a look at</a:t>
            </a:r>
          </a:p>
          <a:p>
            <a:r>
              <a:rPr lang="en-GB" dirty="0">
                <a:solidFill>
                  <a:schemeClr val="bg1">
                    <a:lumMod val="60000"/>
                    <a:lumOff val="40000"/>
                  </a:schemeClr>
                </a:solidFill>
              </a:rPr>
              <a:t>The example text books on your</a:t>
            </a:r>
          </a:p>
          <a:p>
            <a:r>
              <a:rPr lang="en-GB" dirty="0">
                <a:solidFill>
                  <a:schemeClr val="bg1">
                    <a:lumMod val="60000"/>
                    <a:lumOff val="40000"/>
                  </a:schemeClr>
                </a:solidFill>
              </a:rPr>
              <a:t>tables.</a:t>
            </a:r>
          </a:p>
          <a:p>
            <a:endParaRPr lang="en-GB" dirty="0">
              <a:solidFill>
                <a:schemeClr val="bg1">
                  <a:lumMod val="60000"/>
                  <a:lumOff val="40000"/>
                </a:schemeClr>
              </a:solidFill>
            </a:endParaRPr>
          </a:p>
          <a:p>
            <a:r>
              <a:rPr lang="en-GB" dirty="0">
                <a:solidFill>
                  <a:schemeClr val="bg1">
                    <a:lumMod val="60000"/>
                    <a:lumOff val="40000"/>
                  </a:schemeClr>
                </a:solidFill>
              </a:rPr>
              <a:t>This runs alongside regular fluency</a:t>
            </a:r>
          </a:p>
          <a:p>
            <a:r>
              <a:rPr lang="en-GB" dirty="0">
                <a:solidFill>
                  <a:schemeClr val="bg1">
                    <a:lumMod val="60000"/>
                    <a:lumOff val="40000"/>
                  </a:schemeClr>
                </a:solidFill>
              </a:rPr>
              <a:t>practice and times tables</a:t>
            </a:r>
          </a:p>
        </p:txBody>
      </p:sp>
    </p:spTree>
    <p:extLst>
      <p:ext uri="{BB962C8B-B14F-4D97-AF65-F5344CB8AC3E}">
        <p14:creationId xmlns:p14="http://schemas.microsoft.com/office/powerpoint/2010/main" val="34860865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FE8CB-4CA4-75CB-3B17-09116FF5D3D7}"/>
              </a:ext>
            </a:extLst>
          </p:cNvPr>
          <p:cNvSpPr>
            <a:spLocks noGrp="1"/>
          </p:cNvSpPr>
          <p:nvPr>
            <p:ph type="ctrTitle"/>
          </p:nvPr>
        </p:nvSpPr>
        <p:spPr>
          <a:xfrm>
            <a:off x="665285" y="591772"/>
            <a:ext cx="10363200" cy="1470025"/>
          </a:xfrm>
        </p:spPr>
        <p:txBody>
          <a:bodyPr/>
          <a:lstStyle/>
          <a:p>
            <a:r>
              <a:rPr lang="en-GB" dirty="0"/>
              <a:t>Writing </a:t>
            </a:r>
            <a:br>
              <a:rPr lang="en-GB" dirty="0"/>
            </a:br>
            <a:endParaRPr lang="en-GB" dirty="0"/>
          </a:p>
        </p:txBody>
      </p:sp>
      <p:sp>
        <p:nvSpPr>
          <p:cNvPr id="4" name="TextBox 3">
            <a:extLst>
              <a:ext uri="{FF2B5EF4-FFF2-40B4-BE49-F238E27FC236}">
                <a16:creationId xmlns:a16="http://schemas.microsoft.com/office/drawing/2014/main" id="{E3175FB7-C46C-3822-565E-E245DFDDBE3C}"/>
              </a:ext>
            </a:extLst>
          </p:cNvPr>
          <p:cNvSpPr txBox="1"/>
          <p:nvPr/>
        </p:nvSpPr>
        <p:spPr>
          <a:xfrm>
            <a:off x="1380392" y="2145323"/>
            <a:ext cx="8976946" cy="2308324"/>
          </a:xfrm>
          <a:prstGeom prst="rect">
            <a:avLst/>
          </a:prstGeom>
          <a:noFill/>
        </p:spPr>
        <p:txBody>
          <a:bodyPr wrap="square" lIns="91440" tIns="45720" rIns="91440" bIns="45720" rtlCol="0" anchor="t">
            <a:spAutoFit/>
          </a:bodyPr>
          <a:lstStyle/>
          <a:p>
            <a:r>
              <a:rPr lang="en-GB" sz="2400" dirty="0"/>
              <a:t>Class teachers will monitor writing progress in all curriculum areas over the school year. The children's work becomes the bank of evidence to show which objectives they are able to demonstrate. </a:t>
            </a:r>
          </a:p>
          <a:p>
            <a:endParaRPr lang="en-GB" sz="2400" dirty="0"/>
          </a:p>
          <a:p>
            <a:r>
              <a:rPr lang="en-GB" sz="2400" dirty="0"/>
              <a:t>Please see the example of writing on your table which shows two pieces of writing that are judged to be expected year 4 writers</a:t>
            </a:r>
          </a:p>
        </p:txBody>
      </p:sp>
      <p:sp>
        <p:nvSpPr>
          <p:cNvPr id="5" name="TextBox 4">
            <a:extLst>
              <a:ext uri="{FF2B5EF4-FFF2-40B4-BE49-F238E27FC236}">
                <a16:creationId xmlns:a16="http://schemas.microsoft.com/office/drawing/2014/main" id="{AAB7B239-F05B-BE11-7091-1B2384FEE29E}"/>
              </a:ext>
            </a:extLst>
          </p:cNvPr>
          <p:cNvSpPr txBox="1"/>
          <p:nvPr/>
        </p:nvSpPr>
        <p:spPr>
          <a:xfrm>
            <a:off x="7051431" y="3317876"/>
            <a:ext cx="3648807" cy="369332"/>
          </a:xfrm>
          <a:prstGeom prst="rect">
            <a:avLst/>
          </a:prstGeom>
          <a:noFill/>
        </p:spPr>
        <p:txBody>
          <a:bodyPr wrap="square" lIns="91440" tIns="45720" rIns="91440" bIns="45720" rtlCol="0" anchor="t">
            <a:spAutoFit/>
          </a:bodyPr>
          <a:lstStyle/>
          <a:p>
            <a:endParaRPr lang="en-GB" dirty="0">
              <a:solidFill>
                <a:schemeClr val="bg1">
                  <a:lumMod val="60000"/>
                  <a:lumOff val="40000"/>
                </a:schemeClr>
              </a:solidFill>
            </a:endParaRPr>
          </a:p>
        </p:txBody>
      </p:sp>
    </p:spTree>
    <p:extLst>
      <p:ext uri="{BB962C8B-B14F-4D97-AF65-F5344CB8AC3E}">
        <p14:creationId xmlns:p14="http://schemas.microsoft.com/office/powerpoint/2010/main" val="4610148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FE8CB-4CA4-75CB-3B17-09116FF5D3D7}"/>
              </a:ext>
            </a:extLst>
          </p:cNvPr>
          <p:cNvSpPr>
            <a:spLocks noGrp="1"/>
          </p:cNvSpPr>
          <p:nvPr>
            <p:ph type="ctrTitle"/>
          </p:nvPr>
        </p:nvSpPr>
        <p:spPr>
          <a:xfrm>
            <a:off x="665285" y="591772"/>
            <a:ext cx="10363200" cy="1470025"/>
          </a:xfrm>
        </p:spPr>
        <p:txBody>
          <a:bodyPr/>
          <a:lstStyle/>
          <a:p>
            <a:r>
              <a:rPr lang="en-GB" dirty="0"/>
              <a:t>Reading  </a:t>
            </a:r>
            <a:br>
              <a:rPr lang="en-GB" dirty="0"/>
            </a:br>
            <a:endParaRPr lang="en-GB" dirty="0"/>
          </a:p>
        </p:txBody>
      </p:sp>
      <p:sp>
        <p:nvSpPr>
          <p:cNvPr id="4" name="TextBox 3">
            <a:extLst>
              <a:ext uri="{FF2B5EF4-FFF2-40B4-BE49-F238E27FC236}">
                <a16:creationId xmlns:a16="http://schemas.microsoft.com/office/drawing/2014/main" id="{E3175FB7-C46C-3822-565E-E245DFDDBE3C}"/>
              </a:ext>
            </a:extLst>
          </p:cNvPr>
          <p:cNvSpPr txBox="1"/>
          <p:nvPr/>
        </p:nvSpPr>
        <p:spPr>
          <a:xfrm>
            <a:off x="1359515" y="1717350"/>
            <a:ext cx="8976946" cy="4524315"/>
          </a:xfrm>
          <a:prstGeom prst="rect">
            <a:avLst/>
          </a:prstGeom>
          <a:noFill/>
        </p:spPr>
        <p:txBody>
          <a:bodyPr wrap="square" lIns="91440" tIns="45720" rIns="91440" bIns="45720" rtlCol="0" anchor="t">
            <a:spAutoFit/>
          </a:bodyPr>
          <a:lstStyle/>
          <a:p>
            <a:r>
              <a:rPr lang="en-GB" sz="2400" dirty="0"/>
              <a:t>The children are taught reading skills daily in year 4. This may be part of their English lesson, guided reading lesson or during class story time. </a:t>
            </a:r>
          </a:p>
          <a:p>
            <a:endParaRPr lang="en-GB" sz="2400" dirty="0"/>
          </a:p>
          <a:p>
            <a:r>
              <a:rPr lang="en-GB" sz="2400" dirty="0"/>
              <a:t>Children are given opportunities to read aloud to the class, in partners and within small groups during guided reading. We return to the same text numerous times over the week to develop fluency and comprehension. </a:t>
            </a:r>
          </a:p>
          <a:p>
            <a:endParaRPr lang="en-GB" sz="2400" dirty="0"/>
          </a:p>
          <a:p>
            <a:r>
              <a:rPr lang="en-GB" sz="2400" dirty="0"/>
              <a:t>To support your child please read your child's reading book with your child on a 1-1 basis at home. We ask that children read a minimum of three times a week. </a:t>
            </a:r>
          </a:p>
        </p:txBody>
      </p:sp>
      <p:sp>
        <p:nvSpPr>
          <p:cNvPr id="5" name="TextBox 4">
            <a:extLst>
              <a:ext uri="{FF2B5EF4-FFF2-40B4-BE49-F238E27FC236}">
                <a16:creationId xmlns:a16="http://schemas.microsoft.com/office/drawing/2014/main" id="{AAB7B239-F05B-BE11-7091-1B2384FEE29E}"/>
              </a:ext>
            </a:extLst>
          </p:cNvPr>
          <p:cNvSpPr txBox="1"/>
          <p:nvPr/>
        </p:nvSpPr>
        <p:spPr>
          <a:xfrm>
            <a:off x="7051431" y="3317876"/>
            <a:ext cx="3648807" cy="369332"/>
          </a:xfrm>
          <a:prstGeom prst="rect">
            <a:avLst/>
          </a:prstGeom>
          <a:noFill/>
        </p:spPr>
        <p:txBody>
          <a:bodyPr wrap="square" lIns="91440" tIns="45720" rIns="91440" bIns="45720" rtlCol="0" anchor="t">
            <a:spAutoFit/>
          </a:bodyPr>
          <a:lstStyle/>
          <a:p>
            <a:endParaRPr lang="en-GB" dirty="0">
              <a:solidFill>
                <a:schemeClr val="bg1">
                  <a:lumMod val="60000"/>
                  <a:lumOff val="40000"/>
                </a:schemeClr>
              </a:solidFill>
            </a:endParaRPr>
          </a:p>
        </p:txBody>
      </p:sp>
    </p:spTree>
    <p:extLst>
      <p:ext uri="{BB962C8B-B14F-4D97-AF65-F5344CB8AC3E}">
        <p14:creationId xmlns:p14="http://schemas.microsoft.com/office/powerpoint/2010/main" val="20769068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022" y="1317559"/>
            <a:ext cx="7772400" cy="1728192"/>
          </a:xfrm>
        </p:spPr>
        <p:txBody>
          <a:bodyPr>
            <a:normAutofit fontScale="90000"/>
          </a:bodyPr>
          <a:lstStyle/>
          <a:p>
            <a:br>
              <a:rPr lang="en-GB" sz="4000" dirty="0">
                <a:latin typeface="SassoonCRInfant"/>
              </a:rPr>
            </a:br>
            <a:br>
              <a:rPr lang="en-GB" sz="4000" dirty="0">
                <a:latin typeface="SassoonCRInfant" panose="02010503020300020003" pitchFamily="2" charset="0"/>
              </a:rPr>
            </a:br>
            <a:r>
              <a:rPr lang="en-GB" sz="4000" dirty="0">
                <a:solidFill>
                  <a:srgbClr val="0070C0"/>
                </a:solidFill>
                <a:latin typeface="SassoonCRInfant"/>
              </a:rPr>
              <a:t> </a:t>
            </a:r>
            <a:endParaRPr lang="en-GB" sz="4000">
              <a:solidFill>
                <a:schemeClr val="tx1">
                  <a:lumMod val="20000"/>
                  <a:lumOff val="80000"/>
                </a:schemeClr>
              </a:solidFill>
              <a:latin typeface="SassoonCRInfant"/>
            </a:endParaRPr>
          </a:p>
        </p:txBody>
      </p:sp>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1272" t="17428" b="8169"/>
          <a:stretch/>
        </p:blipFill>
        <p:spPr bwMode="auto">
          <a:xfrm>
            <a:off x="1524001" y="65236"/>
            <a:ext cx="4821619" cy="12498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17428" r="19835" b="8169"/>
          <a:stretch/>
        </p:blipFill>
        <p:spPr bwMode="auto">
          <a:xfrm>
            <a:off x="6311728" y="38816"/>
            <a:ext cx="4356273" cy="12762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descr="A child&amp;#39;s picture and a picture of a child&#10;&#10;Description automatically generated">
            <a:extLst>
              <a:ext uri="{FF2B5EF4-FFF2-40B4-BE49-F238E27FC236}">
                <a16:creationId xmlns:a16="http://schemas.microsoft.com/office/drawing/2014/main" id="{5C531780-B71A-7B01-0B1D-27306BEC0916}"/>
              </a:ext>
            </a:extLst>
          </p:cNvPr>
          <p:cNvPicPr>
            <a:picLocks noChangeAspect="1"/>
          </p:cNvPicPr>
          <p:nvPr/>
        </p:nvPicPr>
        <p:blipFill>
          <a:blip r:embed="rId4"/>
          <a:stretch>
            <a:fillRect/>
          </a:stretch>
        </p:blipFill>
        <p:spPr>
          <a:xfrm>
            <a:off x="1774" y="-663"/>
            <a:ext cx="12188454" cy="6859327"/>
          </a:xfrm>
          <a:prstGeom prst="rect">
            <a:avLst/>
          </a:prstGeom>
        </p:spPr>
      </p:pic>
    </p:spTree>
    <p:extLst>
      <p:ext uri="{BB962C8B-B14F-4D97-AF65-F5344CB8AC3E}">
        <p14:creationId xmlns:p14="http://schemas.microsoft.com/office/powerpoint/2010/main" val="35874382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3552" y="1284361"/>
            <a:ext cx="7772400" cy="1033822"/>
          </a:xfrm>
        </p:spPr>
        <p:txBody>
          <a:bodyPr>
            <a:normAutofit fontScale="90000"/>
          </a:bodyPr>
          <a:lstStyle/>
          <a:p>
            <a:r>
              <a:rPr lang="en-GB" sz="3600" dirty="0">
                <a:solidFill>
                  <a:srgbClr val="00B0F0"/>
                </a:solidFill>
                <a:latin typeface="SassoonCRInfant" panose="02010503020300020003" pitchFamily="2" charset="0"/>
              </a:rPr>
              <a:t>Homework (Wednesday)</a:t>
            </a:r>
            <a:br>
              <a:rPr lang="en-GB" sz="4000" dirty="0">
                <a:solidFill>
                  <a:srgbClr val="00B0F0"/>
                </a:solidFill>
                <a:latin typeface="SassoonCRInfant" panose="02010503020300020003" pitchFamily="2" charset="0"/>
              </a:rPr>
            </a:br>
            <a:r>
              <a:rPr lang="en-GB" sz="4000" dirty="0">
                <a:solidFill>
                  <a:srgbClr val="00B0F0"/>
                </a:solidFill>
                <a:latin typeface="SassoonCRInfant" panose="02010503020300020003" pitchFamily="2" charset="0"/>
              </a:rPr>
              <a:t> </a:t>
            </a:r>
          </a:p>
        </p:txBody>
      </p:sp>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1272" t="17428" b="8169"/>
          <a:stretch/>
        </p:blipFill>
        <p:spPr bwMode="auto">
          <a:xfrm>
            <a:off x="1524001" y="65236"/>
            <a:ext cx="4821619" cy="12498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17428" r="19835" b="8169"/>
          <a:stretch/>
        </p:blipFill>
        <p:spPr bwMode="auto">
          <a:xfrm>
            <a:off x="6310326" y="71135"/>
            <a:ext cx="4356273" cy="12762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282F1797-51E4-4C75-92BF-433092C98269}"/>
              </a:ext>
            </a:extLst>
          </p:cNvPr>
          <p:cNvSpPr txBox="1"/>
          <p:nvPr/>
        </p:nvSpPr>
        <p:spPr>
          <a:xfrm>
            <a:off x="1919536" y="1629326"/>
            <a:ext cx="7772400" cy="4031873"/>
          </a:xfrm>
          <a:prstGeom prst="rect">
            <a:avLst/>
          </a:prstGeom>
          <a:noFill/>
        </p:spPr>
        <p:txBody>
          <a:bodyPr wrap="square" rtlCol="0">
            <a:spAutoFit/>
          </a:bodyPr>
          <a:lstStyle/>
          <a:p>
            <a:r>
              <a:rPr lang="en-GB" sz="1600" b="1" dirty="0">
                <a:solidFill>
                  <a:schemeClr val="tx1">
                    <a:lumMod val="20000"/>
                    <a:lumOff val="80000"/>
                  </a:schemeClr>
                </a:solidFill>
                <a:latin typeface="+mj-lt"/>
              </a:rPr>
              <a:t>Why have homework?</a:t>
            </a:r>
          </a:p>
          <a:p>
            <a:endParaRPr lang="en-GB" sz="1600" dirty="0">
              <a:solidFill>
                <a:schemeClr val="tx1">
                  <a:lumMod val="20000"/>
                  <a:lumOff val="80000"/>
                </a:schemeClr>
              </a:solidFill>
              <a:latin typeface="+mj-lt"/>
            </a:endParaRPr>
          </a:p>
          <a:p>
            <a:r>
              <a:rPr lang="en-GB" sz="1600" dirty="0">
                <a:solidFill>
                  <a:schemeClr val="tx1">
                    <a:lumMod val="20000"/>
                    <a:lumOff val="80000"/>
                  </a:schemeClr>
                </a:solidFill>
                <a:latin typeface="+mj-lt"/>
              </a:rPr>
              <a:t>Homework, when used well, can:</a:t>
            </a:r>
          </a:p>
          <a:p>
            <a:endParaRPr lang="en-GB" sz="1600" dirty="0">
              <a:solidFill>
                <a:schemeClr val="tx1">
                  <a:lumMod val="20000"/>
                  <a:lumOff val="80000"/>
                </a:schemeClr>
              </a:solidFill>
              <a:latin typeface="+mj-lt"/>
            </a:endParaRPr>
          </a:p>
          <a:p>
            <a:r>
              <a:rPr lang="en-GB" sz="1600" dirty="0">
                <a:solidFill>
                  <a:schemeClr val="tx1">
                    <a:lumMod val="20000"/>
                    <a:lumOff val="80000"/>
                  </a:schemeClr>
                </a:solidFill>
                <a:latin typeface="+mj-lt"/>
              </a:rPr>
              <a:t>· Support the development of an effective partnership between home and school</a:t>
            </a:r>
          </a:p>
          <a:p>
            <a:endParaRPr lang="en-GB" sz="1600" dirty="0">
              <a:solidFill>
                <a:schemeClr val="tx1">
                  <a:lumMod val="20000"/>
                  <a:lumOff val="80000"/>
                </a:schemeClr>
              </a:solidFill>
              <a:latin typeface="+mj-lt"/>
            </a:endParaRPr>
          </a:p>
          <a:p>
            <a:r>
              <a:rPr lang="en-GB" sz="1600" dirty="0">
                <a:solidFill>
                  <a:schemeClr val="tx1">
                    <a:lumMod val="20000"/>
                    <a:lumOff val="80000"/>
                  </a:schemeClr>
                </a:solidFill>
                <a:latin typeface="+mj-lt"/>
              </a:rPr>
              <a:t>· Support the learning that takes place at school</a:t>
            </a:r>
          </a:p>
          <a:p>
            <a:endParaRPr lang="en-GB" sz="1600" dirty="0">
              <a:solidFill>
                <a:schemeClr val="tx1">
                  <a:lumMod val="20000"/>
                  <a:lumOff val="80000"/>
                </a:schemeClr>
              </a:solidFill>
              <a:latin typeface="+mj-lt"/>
            </a:endParaRPr>
          </a:p>
          <a:p>
            <a:r>
              <a:rPr lang="en-GB" sz="1600" dirty="0">
                <a:solidFill>
                  <a:schemeClr val="tx1">
                    <a:lumMod val="20000"/>
                    <a:lumOff val="80000"/>
                  </a:schemeClr>
                </a:solidFill>
                <a:latin typeface="+mj-lt"/>
              </a:rPr>
              <a:t>· Consolidates and reinforce skills and knowledge of concepts taught</a:t>
            </a:r>
          </a:p>
          <a:p>
            <a:endParaRPr lang="en-GB" sz="1600" dirty="0">
              <a:solidFill>
                <a:schemeClr val="tx1">
                  <a:lumMod val="20000"/>
                  <a:lumOff val="80000"/>
                </a:schemeClr>
              </a:solidFill>
              <a:latin typeface="+mj-lt"/>
            </a:endParaRPr>
          </a:p>
          <a:p>
            <a:r>
              <a:rPr lang="en-GB" sz="1600" dirty="0">
                <a:solidFill>
                  <a:schemeClr val="tx1">
                    <a:lumMod val="20000"/>
                    <a:lumOff val="80000"/>
                  </a:schemeClr>
                </a:solidFill>
                <a:latin typeface="+mj-lt"/>
              </a:rPr>
              <a:t>· Provide children with opportunities for independent learning and research</a:t>
            </a:r>
          </a:p>
          <a:p>
            <a:endParaRPr lang="en-GB" sz="1600" dirty="0">
              <a:solidFill>
                <a:schemeClr val="tx1">
                  <a:lumMod val="20000"/>
                  <a:lumOff val="80000"/>
                </a:schemeClr>
              </a:solidFill>
              <a:latin typeface="+mj-lt"/>
            </a:endParaRPr>
          </a:p>
          <a:p>
            <a:r>
              <a:rPr lang="en-GB" sz="1600" dirty="0">
                <a:solidFill>
                  <a:schemeClr val="tx1">
                    <a:lumMod val="20000"/>
                    <a:lumOff val="80000"/>
                  </a:schemeClr>
                </a:solidFill>
                <a:latin typeface="+mj-lt"/>
              </a:rPr>
              <a:t>· Encourage children to develop resilience, independence, self-discipline and individual responsibility</a:t>
            </a:r>
          </a:p>
          <a:p>
            <a:endParaRPr lang="en-GB" sz="1600" dirty="0">
              <a:solidFill>
                <a:schemeClr val="tx1">
                  <a:lumMod val="20000"/>
                  <a:lumOff val="80000"/>
                </a:schemeClr>
              </a:solidFill>
              <a:latin typeface="+mj-lt"/>
            </a:endParaRPr>
          </a:p>
          <a:p>
            <a:r>
              <a:rPr lang="en-GB" sz="1600" dirty="0">
                <a:solidFill>
                  <a:schemeClr val="tx1">
                    <a:lumMod val="20000"/>
                    <a:lumOff val="80000"/>
                  </a:schemeClr>
                </a:solidFill>
                <a:latin typeface="+mj-lt"/>
              </a:rPr>
              <a:t>· Support parents in understanding the learning expectations for their children</a:t>
            </a:r>
          </a:p>
        </p:txBody>
      </p:sp>
      <p:sp>
        <p:nvSpPr>
          <p:cNvPr id="4" name="TextBox 3">
            <a:extLst>
              <a:ext uri="{FF2B5EF4-FFF2-40B4-BE49-F238E27FC236}">
                <a16:creationId xmlns:a16="http://schemas.microsoft.com/office/drawing/2014/main" id="{14D0C44A-F1A6-94A3-F07E-643DC48913FF}"/>
              </a:ext>
            </a:extLst>
          </p:cNvPr>
          <p:cNvSpPr txBox="1"/>
          <p:nvPr/>
        </p:nvSpPr>
        <p:spPr>
          <a:xfrm>
            <a:off x="9173425" y="2118945"/>
            <a:ext cx="2410728" cy="1754326"/>
          </a:xfrm>
          <a:prstGeom prst="rect">
            <a:avLst/>
          </a:prstGeom>
          <a:solidFill>
            <a:schemeClr val="tx1">
              <a:lumMod val="75000"/>
            </a:schemeClr>
          </a:solidFill>
        </p:spPr>
        <p:txBody>
          <a:bodyPr wrap="square" lIns="91440" tIns="45720" rIns="91440" bIns="45720" rtlCol="0" anchor="t">
            <a:spAutoFit/>
          </a:bodyPr>
          <a:lstStyle/>
          <a:p>
            <a:pPr algn="ctr"/>
            <a:r>
              <a:rPr lang="en-GB" sz="3600" dirty="0">
                <a:solidFill>
                  <a:srgbClr val="0070C0"/>
                </a:solidFill>
              </a:rPr>
              <a:t>Maths</a:t>
            </a:r>
          </a:p>
          <a:p>
            <a:pPr algn="ctr"/>
            <a:r>
              <a:rPr lang="en-GB" sz="3600" dirty="0">
                <a:solidFill>
                  <a:srgbClr val="0070C0"/>
                </a:solidFill>
              </a:rPr>
              <a:t>Spelling</a:t>
            </a:r>
          </a:p>
          <a:p>
            <a:pPr algn="ctr"/>
            <a:r>
              <a:rPr lang="en-GB" sz="3600" dirty="0">
                <a:solidFill>
                  <a:srgbClr val="0070C0"/>
                </a:solidFill>
              </a:rPr>
              <a:t>Reading </a:t>
            </a:r>
          </a:p>
        </p:txBody>
      </p:sp>
    </p:spTree>
    <p:extLst>
      <p:ext uri="{BB962C8B-B14F-4D97-AF65-F5344CB8AC3E}">
        <p14:creationId xmlns:p14="http://schemas.microsoft.com/office/powerpoint/2010/main" val="27014268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1062860"/>
            <a:ext cx="7772400" cy="1033822"/>
          </a:xfrm>
        </p:spPr>
        <p:txBody>
          <a:bodyPr>
            <a:normAutofit/>
          </a:bodyPr>
          <a:lstStyle/>
          <a:p>
            <a:r>
              <a:rPr lang="en-GB" sz="4000" dirty="0">
                <a:solidFill>
                  <a:srgbClr val="00B0F0"/>
                </a:solidFill>
                <a:latin typeface="SassoonCRInfant" panose="02010503020300020003" pitchFamily="2" charset="0"/>
              </a:rPr>
              <a:t>Year 4 Times Tables</a:t>
            </a:r>
          </a:p>
        </p:txBody>
      </p:sp>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1272" t="17428" b="8169"/>
          <a:stretch/>
        </p:blipFill>
        <p:spPr bwMode="auto">
          <a:xfrm>
            <a:off x="1524001" y="65236"/>
            <a:ext cx="4821619" cy="12498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17428" r="19835" b="8169"/>
          <a:stretch/>
        </p:blipFill>
        <p:spPr bwMode="auto">
          <a:xfrm>
            <a:off x="6311728" y="38816"/>
            <a:ext cx="4356273" cy="12762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855641" y="1966528"/>
            <a:ext cx="5889125" cy="3416320"/>
          </a:xfrm>
          <a:prstGeom prst="rect">
            <a:avLst/>
          </a:prstGeom>
          <a:noFill/>
        </p:spPr>
        <p:txBody>
          <a:bodyPr wrap="square" rtlCol="0">
            <a:spAutoFit/>
          </a:bodyPr>
          <a:lstStyle/>
          <a:p>
            <a:pPr algn="ctr"/>
            <a:r>
              <a:rPr lang="en-GB" sz="2400" b="1" dirty="0">
                <a:solidFill>
                  <a:schemeClr val="tx1">
                    <a:lumMod val="20000"/>
                    <a:lumOff val="80000"/>
                  </a:schemeClr>
                </a:solidFill>
                <a:latin typeface="SassoonCRInfant" panose="02010503020300020003" pitchFamily="2" charset="0"/>
              </a:rPr>
              <a:t>The children are expected to learn all their times tables by the end of the year. We encourage you to allow your children to use TTR. </a:t>
            </a:r>
          </a:p>
          <a:p>
            <a:pPr algn="ctr"/>
            <a:endParaRPr lang="en-GB" sz="2400" b="1" dirty="0">
              <a:solidFill>
                <a:srgbClr val="7030A0"/>
              </a:solidFill>
              <a:latin typeface="SassoonCRInfant" panose="02010503020300020003" pitchFamily="2" charset="0"/>
            </a:endParaRPr>
          </a:p>
          <a:p>
            <a:pPr algn="ctr"/>
            <a:r>
              <a:rPr lang="en-GB" sz="2400" b="1" dirty="0">
                <a:solidFill>
                  <a:srgbClr val="FF0000"/>
                </a:solidFill>
                <a:latin typeface="SassoonCRInfant" panose="02010503020300020003" pitchFamily="2" charset="0"/>
              </a:rPr>
              <a:t>In the Summer term (June), the Year 4 children will take a National Multiplication check assessment.</a:t>
            </a:r>
          </a:p>
          <a:p>
            <a:pPr algn="ctr"/>
            <a:endParaRPr lang="en-GB" sz="2400" b="1" dirty="0">
              <a:solidFill>
                <a:srgbClr val="FF0000"/>
              </a:solidFill>
              <a:latin typeface="SassoonCRInfant" panose="02010503020300020003" pitchFamily="2" charset="0"/>
            </a:endParaRPr>
          </a:p>
        </p:txBody>
      </p:sp>
      <p:pic>
        <p:nvPicPr>
          <p:cNvPr id="12" name="Picture 11">
            <a:extLst>
              <a:ext uri="{FF2B5EF4-FFF2-40B4-BE49-F238E27FC236}">
                <a16:creationId xmlns:a16="http://schemas.microsoft.com/office/drawing/2014/main" id="{FD5D52E3-F83B-45D0-A8C2-A17B2442ED6E}"/>
              </a:ext>
            </a:extLst>
          </p:cNvPr>
          <p:cNvPicPr>
            <a:picLocks noChangeAspect="1"/>
          </p:cNvPicPr>
          <p:nvPr/>
        </p:nvPicPr>
        <p:blipFill>
          <a:blip r:embed="rId4"/>
          <a:stretch>
            <a:fillRect/>
          </a:stretch>
        </p:blipFill>
        <p:spPr>
          <a:xfrm>
            <a:off x="4849940" y="5480076"/>
            <a:ext cx="2512580" cy="1033822"/>
          </a:xfrm>
          <a:prstGeom prst="rect">
            <a:avLst/>
          </a:prstGeom>
        </p:spPr>
      </p:pic>
    </p:spTree>
    <p:extLst>
      <p:ext uri="{BB962C8B-B14F-4D97-AF65-F5344CB8AC3E}">
        <p14:creationId xmlns:p14="http://schemas.microsoft.com/office/powerpoint/2010/main" val="34151691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1272" t="17428" b="8169"/>
          <a:stretch/>
        </p:blipFill>
        <p:spPr bwMode="auto">
          <a:xfrm>
            <a:off x="1524001" y="65236"/>
            <a:ext cx="4821619" cy="12498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17428" r="19835" b="8169"/>
          <a:stretch/>
        </p:blipFill>
        <p:spPr bwMode="auto">
          <a:xfrm>
            <a:off x="6311728" y="38816"/>
            <a:ext cx="4356273" cy="12762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2216217" y="706527"/>
            <a:ext cx="7772400" cy="1470025"/>
          </a:xfrm>
        </p:spPr>
        <p:txBody>
          <a:bodyPr>
            <a:normAutofit/>
          </a:bodyPr>
          <a:lstStyle/>
          <a:p>
            <a:r>
              <a:rPr lang="en-GB" sz="4000" dirty="0">
                <a:solidFill>
                  <a:srgbClr val="00B0F0"/>
                </a:solidFill>
                <a:latin typeface="SassoonCRInfant" panose="02010503020300020003" pitchFamily="2" charset="0"/>
              </a:rPr>
              <a:t>ICT</a:t>
            </a:r>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a:extLst>
              <a:ext uri="{FF2B5EF4-FFF2-40B4-BE49-F238E27FC236}">
                <a16:creationId xmlns:a16="http://schemas.microsoft.com/office/drawing/2014/main" id="{ABC2F95C-29B4-4CE7-BC47-15042E1E77F0}"/>
              </a:ext>
            </a:extLst>
          </p:cNvPr>
          <p:cNvPicPr>
            <a:picLocks noChangeAspect="1"/>
          </p:cNvPicPr>
          <p:nvPr/>
        </p:nvPicPr>
        <p:blipFill>
          <a:blip r:embed="rId4"/>
          <a:stretch>
            <a:fillRect/>
          </a:stretch>
        </p:blipFill>
        <p:spPr>
          <a:xfrm>
            <a:off x="2039304" y="1196753"/>
            <a:ext cx="8441583" cy="4813383"/>
          </a:xfrm>
          <a:prstGeom prst="rect">
            <a:avLst/>
          </a:prstGeom>
        </p:spPr>
      </p:pic>
    </p:spTree>
    <p:extLst>
      <p:ext uri="{BB962C8B-B14F-4D97-AF65-F5344CB8AC3E}">
        <p14:creationId xmlns:p14="http://schemas.microsoft.com/office/powerpoint/2010/main" val="27009352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16217" y="908721"/>
            <a:ext cx="7772400" cy="1470025"/>
          </a:xfrm>
        </p:spPr>
        <p:txBody>
          <a:bodyPr>
            <a:normAutofit/>
          </a:bodyPr>
          <a:lstStyle/>
          <a:p>
            <a:r>
              <a:rPr lang="en-GB" sz="4000" dirty="0">
                <a:solidFill>
                  <a:srgbClr val="00B0F0"/>
                </a:solidFill>
                <a:latin typeface="SassoonCRInfant" panose="02010503020300020003" pitchFamily="2" charset="0"/>
              </a:rPr>
              <a:t>Dates for your Diary!</a:t>
            </a:r>
          </a:p>
        </p:txBody>
      </p:sp>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1272" t="17428" b="8169"/>
          <a:stretch/>
        </p:blipFill>
        <p:spPr bwMode="auto">
          <a:xfrm>
            <a:off x="1524001" y="65236"/>
            <a:ext cx="4821619" cy="12498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17428" r="19835" b="8169"/>
          <a:stretch/>
        </p:blipFill>
        <p:spPr bwMode="auto">
          <a:xfrm>
            <a:off x="6311728" y="38816"/>
            <a:ext cx="4356273" cy="12762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190942" y="4589453"/>
            <a:ext cx="7416824" cy="954107"/>
          </a:xfrm>
          <a:prstGeom prst="rect">
            <a:avLst/>
          </a:prstGeom>
          <a:noFill/>
        </p:spPr>
        <p:txBody>
          <a:bodyPr wrap="square" lIns="91440" tIns="45720" rIns="91440" bIns="45720" rtlCol="0" anchor="t">
            <a:spAutoFit/>
          </a:bodyPr>
          <a:lstStyle/>
          <a:p>
            <a:pPr algn="ctr"/>
            <a:endParaRPr lang="en-GB" sz="2800" b="1" dirty="0">
              <a:solidFill>
                <a:srgbClr val="FF0000"/>
              </a:solidFill>
              <a:latin typeface="SassoonCRInfant" panose="02010503020300020003" pitchFamily="2" charset="0"/>
            </a:endParaRPr>
          </a:p>
          <a:p>
            <a:pPr algn="ctr"/>
            <a:endParaRPr lang="en-GB" sz="2800" b="1" dirty="0">
              <a:latin typeface="SassoonCRInfant" panose="02010503020300020003" pitchFamily="2" charset="0"/>
            </a:endParaRPr>
          </a:p>
        </p:txBody>
      </p:sp>
      <p:sp>
        <p:nvSpPr>
          <p:cNvPr id="4" name="TextBox 3">
            <a:extLst>
              <a:ext uri="{FF2B5EF4-FFF2-40B4-BE49-F238E27FC236}">
                <a16:creationId xmlns:a16="http://schemas.microsoft.com/office/drawing/2014/main" id="{942E6AA2-EF8F-4E38-96B4-40CDD55EA23C}"/>
              </a:ext>
            </a:extLst>
          </p:cNvPr>
          <p:cNvSpPr txBox="1"/>
          <p:nvPr/>
        </p:nvSpPr>
        <p:spPr>
          <a:xfrm>
            <a:off x="2190943" y="2151827"/>
            <a:ext cx="7228155" cy="3970318"/>
          </a:xfrm>
          <a:prstGeom prst="rect">
            <a:avLst/>
          </a:prstGeom>
          <a:noFill/>
        </p:spPr>
        <p:txBody>
          <a:bodyPr wrap="square" lIns="91440" tIns="45720" rIns="91440" bIns="45720" rtlCol="0" anchor="t">
            <a:spAutoFit/>
          </a:bodyPr>
          <a:lstStyle/>
          <a:p>
            <a:r>
              <a:rPr lang="en-GB" sz="2800" b="1" dirty="0">
                <a:solidFill>
                  <a:schemeClr val="tx1">
                    <a:lumMod val="20000"/>
                    <a:lumOff val="80000"/>
                  </a:schemeClr>
                </a:solidFill>
                <a:latin typeface="SassoonPrimary"/>
              </a:rPr>
              <a:t>Christmas Theatre Visit to watch 'Oliver Twist' in December. </a:t>
            </a:r>
          </a:p>
          <a:p>
            <a:endParaRPr lang="en-GB" sz="2800" b="1" dirty="0">
              <a:solidFill>
                <a:schemeClr val="tx1">
                  <a:lumMod val="20000"/>
                  <a:lumOff val="80000"/>
                </a:schemeClr>
              </a:solidFill>
              <a:latin typeface="SassoonPrimary"/>
            </a:endParaRPr>
          </a:p>
          <a:p>
            <a:r>
              <a:rPr lang="en-GB" sz="2800" b="1" dirty="0">
                <a:solidFill>
                  <a:schemeClr val="tx1">
                    <a:lumMod val="20000"/>
                    <a:lumOff val="80000"/>
                  </a:schemeClr>
                </a:solidFill>
                <a:latin typeface="SassoonPrimary"/>
              </a:rPr>
              <a:t>Forest School sessions will be in the Spring Term. </a:t>
            </a:r>
            <a:endParaRPr lang="en-GB" sz="2800" b="1">
              <a:solidFill>
                <a:schemeClr val="tx1">
                  <a:lumMod val="20000"/>
                  <a:lumOff val="80000"/>
                </a:schemeClr>
              </a:solidFill>
              <a:latin typeface="SassoonPrimary" panose="020B0500000000000000" pitchFamily="34" charset="0"/>
            </a:endParaRPr>
          </a:p>
          <a:p>
            <a:endParaRPr lang="en-GB" sz="2800" b="1" dirty="0">
              <a:solidFill>
                <a:schemeClr val="tx1">
                  <a:lumMod val="20000"/>
                  <a:lumOff val="80000"/>
                </a:schemeClr>
              </a:solidFill>
              <a:latin typeface="SassoonPrimary"/>
            </a:endParaRPr>
          </a:p>
          <a:p>
            <a:r>
              <a:rPr lang="en-GB" sz="2800" b="1" dirty="0">
                <a:solidFill>
                  <a:schemeClr val="tx1">
                    <a:lumMod val="20000"/>
                    <a:lumOff val="80000"/>
                  </a:schemeClr>
                </a:solidFill>
                <a:latin typeface="SassoonPrimary"/>
              </a:rPr>
              <a:t>Educational Visit to Conkers in the Spring term - dates TBC </a:t>
            </a:r>
          </a:p>
          <a:p>
            <a:endParaRPr lang="en-GB" sz="2800" b="1" dirty="0">
              <a:solidFill>
                <a:schemeClr val="tx1">
                  <a:lumMod val="20000"/>
                  <a:lumOff val="80000"/>
                </a:schemeClr>
              </a:solidFill>
              <a:latin typeface="SassoonPrimary"/>
            </a:endParaRPr>
          </a:p>
        </p:txBody>
      </p:sp>
    </p:spTree>
    <p:extLst>
      <p:ext uri="{BB962C8B-B14F-4D97-AF65-F5344CB8AC3E}">
        <p14:creationId xmlns:p14="http://schemas.microsoft.com/office/powerpoint/2010/main" val="28792398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5681" y="2395618"/>
            <a:ext cx="5661175" cy="34920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1272" t="17428" b="8169"/>
          <a:stretch/>
        </p:blipFill>
        <p:spPr bwMode="auto">
          <a:xfrm>
            <a:off x="1524001" y="65236"/>
            <a:ext cx="4821619" cy="12498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13238"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59530"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16229"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52534" y="6165305"/>
            <a:ext cx="1956699"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r="30558"/>
          <a:stretch/>
        </p:blipFill>
        <p:spPr bwMode="auto">
          <a:xfrm>
            <a:off x="9309233" y="6165305"/>
            <a:ext cx="1358768" cy="708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17428" r="19835" b="8169"/>
          <a:stretch/>
        </p:blipFill>
        <p:spPr bwMode="auto">
          <a:xfrm>
            <a:off x="6311728" y="38816"/>
            <a:ext cx="4356273" cy="12762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a:extLst>
              <a:ext uri="{FF2B5EF4-FFF2-40B4-BE49-F238E27FC236}">
                <a16:creationId xmlns:a16="http://schemas.microsoft.com/office/drawing/2014/main" id="{A08832F1-28FE-8632-628A-CB1F120FA8C8}"/>
              </a:ext>
            </a:extLst>
          </p:cNvPr>
          <p:cNvSpPr txBox="1"/>
          <p:nvPr/>
        </p:nvSpPr>
        <p:spPr>
          <a:xfrm>
            <a:off x="3459530" y="1749287"/>
            <a:ext cx="5180887" cy="646331"/>
          </a:xfrm>
          <a:prstGeom prst="rect">
            <a:avLst/>
          </a:prstGeom>
          <a:noFill/>
        </p:spPr>
        <p:txBody>
          <a:bodyPr wrap="square" rtlCol="0">
            <a:spAutoFit/>
          </a:bodyPr>
          <a:lstStyle/>
          <a:p>
            <a:pPr algn="ctr"/>
            <a:r>
              <a:rPr lang="en-GB" sz="3600" dirty="0">
                <a:solidFill>
                  <a:schemeClr val="bg1"/>
                </a:solidFill>
              </a:rPr>
              <a:t>Any questions?</a:t>
            </a:r>
          </a:p>
        </p:txBody>
      </p:sp>
    </p:spTree>
    <p:extLst>
      <p:ext uri="{BB962C8B-B14F-4D97-AF65-F5344CB8AC3E}">
        <p14:creationId xmlns:p14="http://schemas.microsoft.com/office/powerpoint/2010/main" val="1315692497"/>
      </p:ext>
    </p:extLst>
  </p:cSld>
  <p:clrMapOvr>
    <a:masterClrMapping/>
  </p:clrMapOvr>
</p:sld>
</file>

<file path=ppt/theme/theme1.xml><?xml version="1.0" encoding="utf-8"?>
<a:theme xmlns:a="http://schemas.openxmlformats.org/drawingml/2006/main" name="Office Theme">
  <a:themeElements>
    <a:clrScheme name="Custom 1">
      <a:dk1>
        <a:srgbClr val="FEE599"/>
      </a:dk1>
      <a:lt1>
        <a:srgbClr val="FF3300"/>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SassoonCRInfant"/>
        <a:ea typeface=""/>
        <a:cs typeface=""/>
      </a:majorFont>
      <a:minorFont>
        <a:latin typeface="SassoonCRInfa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TM template b" id="{D29D7683-97C5-4884-B138-61A4888E4362}" vid="{ECEE067E-9EDB-452E-A755-9132D9EA6A9C}"/>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B2FC55CBA88BD4B881C70EE15320BD0" ma:contentTypeVersion="17" ma:contentTypeDescription="Create a new document." ma:contentTypeScope="" ma:versionID="332aa2875886160eba3b5c5cdee9dc85">
  <xsd:schema xmlns:xsd="http://www.w3.org/2001/XMLSchema" xmlns:xs="http://www.w3.org/2001/XMLSchema" xmlns:p="http://schemas.microsoft.com/office/2006/metadata/properties" xmlns:ns2="58d97340-13d4-45c0-afcc-b72a24194787" xmlns:ns3="88cd9ed8-a48c-436d-8e16-86a648c97cb3" targetNamespace="http://schemas.microsoft.com/office/2006/metadata/properties" ma:root="true" ma:fieldsID="bcbdb9051f8c56345f295dd266790cb7" ns2:_="" ns3:_="">
    <xsd:import namespace="58d97340-13d4-45c0-afcc-b72a24194787"/>
    <xsd:import namespace="88cd9ed8-a48c-436d-8e16-86a648c97cb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d97340-13d4-45c0-afcc-b72a2419478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7de1142-efe1-43dc-88e9-565c009e08e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8cd9ed8-a48c-436d-8e16-86a648c97cb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5bb4c6b-4c4b-427e-a10e-f16ec3ca3556}" ma:internalName="TaxCatchAll" ma:showField="CatchAllData" ma:web="88cd9ed8-a48c-436d-8e16-86a648c97cb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8d97340-13d4-45c0-afcc-b72a24194787">
      <Terms xmlns="http://schemas.microsoft.com/office/infopath/2007/PartnerControls"/>
    </lcf76f155ced4ddcb4097134ff3c332f>
    <TaxCatchAll xmlns="88cd9ed8-a48c-436d-8e16-86a648c97cb3" xsi:nil="true"/>
  </documentManagement>
</p:properties>
</file>

<file path=customXml/itemProps1.xml><?xml version="1.0" encoding="utf-8"?>
<ds:datastoreItem xmlns:ds="http://schemas.openxmlformats.org/officeDocument/2006/customXml" ds:itemID="{E482B7FB-38DE-4A52-AC6C-1524F01A72D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8d97340-13d4-45c0-afcc-b72a24194787"/>
    <ds:schemaRef ds:uri="88cd9ed8-a48c-436d-8e16-86a648c97cb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5C9AACD-2FE5-4C6F-8EA9-B79EA55879EA}">
  <ds:schemaRefs>
    <ds:schemaRef ds:uri="http://schemas.microsoft.com/sharepoint/v3/contenttype/forms"/>
  </ds:schemaRefs>
</ds:datastoreItem>
</file>

<file path=customXml/itemProps3.xml><?xml version="1.0" encoding="utf-8"?>
<ds:datastoreItem xmlns:ds="http://schemas.openxmlformats.org/officeDocument/2006/customXml" ds:itemID="{26DB41E3-D1CA-4F61-9B08-A9A3384908CE}">
  <ds:schemaRefs>
    <ds:schemaRef ds:uri="http://schemas.microsoft.com/office/2006/metadata/properties"/>
    <ds:schemaRef ds:uri="http://schemas.microsoft.com/office/infopath/2007/PartnerControls"/>
    <ds:schemaRef ds:uri="58d97340-13d4-45c0-afcc-b72a24194787"/>
    <ds:schemaRef ds:uri="88cd9ed8-a48c-436d-8e16-86a648c97cb3"/>
  </ds:schemaRefs>
</ds:datastoreItem>
</file>

<file path=docProps/app.xml><?xml version="1.0" encoding="utf-8"?>
<Properties xmlns="http://schemas.openxmlformats.org/officeDocument/2006/extended-properties" xmlns:vt="http://schemas.openxmlformats.org/officeDocument/2006/docPropsVTypes">
  <Template>STM template</Template>
  <TotalTime>246</TotalTime>
  <Words>552</Words>
  <Application>Microsoft Office PowerPoint</Application>
  <PresentationFormat>Widescreen</PresentationFormat>
  <Paragraphs>89</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Our Mission Statement   Learn and Grow as God’s Holy People</vt:lpstr>
      <vt:lpstr>  Meet the Teacher Evening</vt:lpstr>
      <vt:lpstr> Year 4 Daily Routine  </vt:lpstr>
      <vt:lpstr>Uniform </vt:lpstr>
      <vt:lpstr>Attendance </vt:lpstr>
      <vt:lpstr>PowerPoint Presentation</vt:lpstr>
      <vt:lpstr>Power maths scheme </vt:lpstr>
      <vt:lpstr>Writing  </vt:lpstr>
      <vt:lpstr>Reading   </vt:lpstr>
      <vt:lpstr>   </vt:lpstr>
      <vt:lpstr>Homework (Wednesday)  </vt:lpstr>
      <vt:lpstr>Year 4 Times Tables</vt:lpstr>
      <vt:lpstr>ICT</vt:lpstr>
      <vt:lpstr>Dates for your Diary!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Collins</dc:creator>
  <cp:lastModifiedBy>Estelle Evans</cp:lastModifiedBy>
  <cp:revision>121</cp:revision>
  <cp:lastPrinted>2022-09-21T15:10:34Z</cp:lastPrinted>
  <dcterms:created xsi:type="dcterms:W3CDTF">2022-09-06T12:41:29Z</dcterms:created>
  <dcterms:modified xsi:type="dcterms:W3CDTF">2023-09-13T15:49:35Z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0x010100EB2FC55CBA88BD4B881C70EE15320BD0</vt:lpwstr>
  </property>
  <property fmtid="{D5CDD505-2E9C-101B-9397-08002B2CF9AE}" pid="3" name="MediaServiceImageTags">
    <vt:lpwstr/>
  </property>
</Properties>
</file>