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modernComment_10C_41F45AF5.xml" ContentType="application/vnd.ms-powerpoint.comment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68" r:id="rId6"/>
    <p:sldId id="258" r:id="rId7"/>
    <p:sldId id="259" r:id="rId8"/>
    <p:sldId id="263" r:id="rId9"/>
    <p:sldId id="260" r:id="rId10"/>
    <p:sldId id="264" r:id="rId11"/>
    <p:sldId id="265"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2BCFE23-C92F-6079-1388-6A06BB7CA220}" name="Sarah Webster" initials="SW" userId="S::sarah.webster@st-thomasmore.coventry.sch.uk::33d2f85f-1e3e-46d1-842e-dfed36928c5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4" d="100"/>
          <a:sy n="114" d="100"/>
        </p:scale>
        <p:origin x="4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8/10/relationships/authors" Target="author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omments/modernComment_10C_41F45AF5.xml><?xml version="1.0" encoding="utf-8"?>
<p188:cmLst xmlns:a="http://schemas.openxmlformats.org/drawingml/2006/main" xmlns:r="http://schemas.openxmlformats.org/officeDocument/2006/relationships" xmlns:p188="http://schemas.microsoft.com/office/powerpoint/2018/8/main">
  <p188:cm id="{92914E02-66D1-4AAA-AAFA-1436F607E320}" authorId="{52BCFE23-C92F-6079-1388-6A06BB7CA220}" created="2021-12-10T13:23:13.052">
    <pc:sldMkLst xmlns:pc="http://schemas.microsoft.com/office/powerpoint/2013/main/command">
      <pc:docMk/>
      <pc:sldMk cId="1106533109" sldId="268"/>
    </pc:sldMkLst>
    <p188:txBody>
      <a:bodyPr/>
      <a:lstStyle/>
      <a:p>
        <a:r>
          <a:rPr lang="en-GB"/>
          <a:t>Check how much is in the fund</a:t>
        </a:r>
      </a:p>
    </p188:txBody>
  </p188:cm>
</p188:cmLst>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55417-7F18-481B-B127-13A8B7050094}"/>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086D820C-11B6-4294-8F3F-B760941421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87E9AEB-7DAA-4158-A143-6A30E74C8AC1}"/>
              </a:ext>
            </a:extLst>
          </p:cNvPr>
          <p:cNvSpPr>
            <a:spLocks noGrp="1"/>
          </p:cNvSpPr>
          <p:nvPr>
            <p:ph type="dt" sz="half" idx="10"/>
          </p:nvPr>
        </p:nvSpPr>
        <p:spPr/>
        <p:txBody>
          <a:bodyPr/>
          <a:lstStyle/>
          <a:p>
            <a:fld id="{C4440CB0-C7B3-4435-B7C8-1F71FF7CBCF7}" type="datetimeFigureOut">
              <a:rPr lang="en-GB" smtClean="0"/>
              <a:t>09/10/2023</a:t>
            </a:fld>
            <a:endParaRPr lang="en-GB"/>
          </a:p>
        </p:txBody>
      </p:sp>
      <p:sp>
        <p:nvSpPr>
          <p:cNvPr id="5" name="Footer Placeholder 4">
            <a:extLst>
              <a:ext uri="{FF2B5EF4-FFF2-40B4-BE49-F238E27FC236}">
                <a16:creationId xmlns:a16="http://schemas.microsoft.com/office/drawing/2014/main" id="{21C3AC24-EF0C-4F53-95E5-D0A1256590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E58746-C4A5-4822-988A-AA58A97295D3}"/>
              </a:ext>
            </a:extLst>
          </p:cNvPr>
          <p:cNvSpPr>
            <a:spLocks noGrp="1"/>
          </p:cNvSpPr>
          <p:nvPr>
            <p:ph type="sldNum" sz="quarter" idx="12"/>
          </p:nvPr>
        </p:nvSpPr>
        <p:spPr/>
        <p:txBody>
          <a:bodyPr/>
          <a:lstStyle/>
          <a:p>
            <a:fld id="{69A07746-A0DA-4C19-998F-DBC533616146}" type="slidenum">
              <a:rPr lang="en-GB" smtClean="0"/>
              <a:t>‹#›</a:t>
            </a:fld>
            <a:endParaRPr lang="en-GB"/>
          </a:p>
        </p:txBody>
      </p:sp>
      <p:pic>
        <p:nvPicPr>
          <p:cNvPr id="8" name="Picture 7" descr="A close up of a device&#10;&#10;Description automatically generated">
            <a:extLst>
              <a:ext uri="{FF2B5EF4-FFF2-40B4-BE49-F238E27FC236}">
                <a16:creationId xmlns:a16="http://schemas.microsoft.com/office/drawing/2014/main" id="{897FB5A1-B9C6-4A3F-BD21-0CA6D0D1A83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00450" y="6038053"/>
            <a:ext cx="2358289" cy="683422"/>
          </a:xfrm>
          <a:prstGeom prst="rect">
            <a:avLst/>
          </a:prstGeom>
        </p:spPr>
      </p:pic>
      <p:pic>
        <p:nvPicPr>
          <p:cNvPr id="10" name="Picture 9" descr="A picture containing food&#10;&#10;Description automatically generated">
            <a:extLst>
              <a:ext uri="{FF2B5EF4-FFF2-40B4-BE49-F238E27FC236}">
                <a16:creationId xmlns:a16="http://schemas.microsoft.com/office/drawing/2014/main" id="{3AE7BF25-1307-463A-9F87-04D683AD985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618459" y="6009826"/>
            <a:ext cx="2955080" cy="693048"/>
          </a:xfrm>
          <a:prstGeom prst="rect">
            <a:avLst/>
          </a:prstGeom>
        </p:spPr>
      </p:pic>
    </p:spTree>
    <p:extLst>
      <p:ext uri="{BB962C8B-B14F-4D97-AF65-F5344CB8AC3E}">
        <p14:creationId xmlns:p14="http://schemas.microsoft.com/office/powerpoint/2010/main" val="24562580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8EDCB-C641-465B-B027-2BA401C1DCB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E113A8-2B4D-44EA-A57D-6B9DA1E2244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4B0907-316B-4ED0-A59C-830B3740C01A}"/>
              </a:ext>
            </a:extLst>
          </p:cNvPr>
          <p:cNvSpPr>
            <a:spLocks noGrp="1"/>
          </p:cNvSpPr>
          <p:nvPr>
            <p:ph type="dt" sz="half" idx="10"/>
          </p:nvPr>
        </p:nvSpPr>
        <p:spPr/>
        <p:txBody>
          <a:bodyPr/>
          <a:lstStyle/>
          <a:p>
            <a:fld id="{C4440CB0-C7B3-4435-B7C8-1F71FF7CBCF7}" type="datetimeFigureOut">
              <a:rPr lang="en-GB" smtClean="0"/>
              <a:t>09/10/2023</a:t>
            </a:fld>
            <a:endParaRPr lang="en-GB"/>
          </a:p>
        </p:txBody>
      </p:sp>
      <p:sp>
        <p:nvSpPr>
          <p:cNvPr id="5" name="Footer Placeholder 4">
            <a:extLst>
              <a:ext uri="{FF2B5EF4-FFF2-40B4-BE49-F238E27FC236}">
                <a16:creationId xmlns:a16="http://schemas.microsoft.com/office/drawing/2014/main" id="{8720E879-5379-4B3B-B822-9882301C1E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193617-0132-496A-AFB1-B423F3480836}"/>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2653606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BFCD2-2E34-4CE1-BDA5-276C91E545D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9DA6B6B-7ABD-461B-85D7-DE595B2BC00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416E49B-3074-4679-8D7E-9818364AA6F2}"/>
              </a:ext>
            </a:extLst>
          </p:cNvPr>
          <p:cNvSpPr>
            <a:spLocks noGrp="1"/>
          </p:cNvSpPr>
          <p:nvPr>
            <p:ph type="dt" sz="half" idx="10"/>
          </p:nvPr>
        </p:nvSpPr>
        <p:spPr/>
        <p:txBody>
          <a:bodyPr/>
          <a:lstStyle/>
          <a:p>
            <a:fld id="{C4440CB0-C7B3-4435-B7C8-1F71FF7CBCF7}" type="datetimeFigureOut">
              <a:rPr lang="en-GB" smtClean="0"/>
              <a:t>09/10/2023</a:t>
            </a:fld>
            <a:endParaRPr lang="en-GB"/>
          </a:p>
        </p:txBody>
      </p:sp>
      <p:sp>
        <p:nvSpPr>
          <p:cNvPr id="5" name="Footer Placeholder 4">
            <a:extLst>
              <a:ext uri="{FF2B5EF4-FFF2-40B4-BE49-F238E27FC236}">
                <a16:creationId xmlns:a16="http://schemas.microsoft.com/office/drawing/2014/main" id="{98433CBE-4249-4EB2-A423-CBB0491F68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1D58FE-4050-4F93-8A53-7C093DA7270E}"/>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30362140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24871-D651-4A7E-A9C5-8DB6AFE1D3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B3B5C4-8A44-47DB-9542-4004E2CE485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A3C1EB4-B2DE-47E1-A3E4-DBB4F3D10E6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6BCD386-B50C-4AF5-AFC1-E1E199A4A781}"/>
              </a:ext>
            </a:extLst>
          </p:cNvPr>
          <p:cNvSpPr>
            <a:spLocks noGrp="1"/>
          </p:cNvSpPr>
          <p:nvPr>
            <p:ph type="dt" sz="half" idx="10"/>
          </p:nvPr>
        </p:nvSpPr>
        <p:spPr/>
        <p:txBody>
          <a:bodyPr/>
          <a:lstStyle/>
          <a:p>
            <a:fld id="{C4440CB0-C7B3-4435-B7C8-1F71FF7CBCF7}" type="datetimeFigureOut">
              <a:rPr lang="en-GB" smtClean="0"/>
              <a:t>09/10/2023</a:t>
            </a:fld>
            <a:endParaRPr lang="en-GB"/>
          </a:p>
        </p:txBody>
      </p:sp>
      <p:sp>
        <p:nvSpPr>
          <p:cNvPr id="6" name="Footer Placeholder 5">
            <a:extLst>
              <a:ext uri="{FF2B5EF4-FFF2-40B4-BE49-F238E27FC236}">
                <a16:creationId xmlns:a16="http://schemas.microsoft.com/office/drawing/2014/main" id="{B1EA6B26-884E-45D1-BE3E-86785E76F6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A638E7-9A35-4213-933B-2B883CEEA16B}"/>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2312598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AD250-463B-4189-A848-8AAF77D55CF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32032FB-97C8-4EEA-A276-A258C649D0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5B9DDE-9DA1-4158-A304-41C009E4AE9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E6148F7-6EA7-4089-B557-DACBCEBBC1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9B5080-2C49-4038-BA8B-767565D3A47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6E048C9-118B-42B0-8F07-33A7EA7CD6F6}"/>
              </a:ext>
            </a:extLst>
          </p:cNvPr>
          <p:cNvSpPr>
            <a:spLocks noGrp="1"/>
          </p:cNvSpPr>
          <p:nvPr>
            <p:ph type="dt" sz="half" idx="10"/>
          </p:nvPr>
        </p:nvSpPr>
        <p:spPr/>
        <p:txBody>
          <a:bodyPr/>
          <a:lstStyle/>
          <a:p>
            <a:fld id="{C4440CB0-C7B3-4435-B7C8-1F71FF7CBCF7}" type="datetimeFigureOut">
              <a:rPr lang="en-GB" smtClean="0"/>
              <a:t>09/10/2023</a:t>
            </a:fld>
            <a:endParaRPr lang="en-GB"/>
          </a:p>
        </p:txBody>
      </p:sp>
      <p:sp>
        <p:nvSpPr>
          <p:cNvPr id="8" name="Footer Placeholder 7">
            <a:extLst>
              <a:ext uri="{FF2B5EF4-FFF2-40B4-BE49-F238E27FC236}">
                <a16:creationId xmlns:a16="http://schemas.microsoft.com/office/drawing/2014/main" id="{8F9BC43C-8CA9-4F01-918E-506648E103D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73EE6DB-D3D3-4A70-8DD3-60EF50167DEB}"/>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2633270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E6AB9-E4A5-4700-BCE4-5C88FDBF621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22C9866-5C27-46B7-B921-319FB2C1E5DC}"/>
              </a:ext>
            </a:extLst>
          </p:cNvPr>
          <p:cNvSpPr>
            <a:spLocks noGrp="1"/>
          </p:cNvSpPr>
          <p:nvPr>
            <p:ph type="dt" sz="half" idx="10"/>
          </p:nvPr>
        </p:nvSpPr>
        <p:spPr/>
        <p:txBody>
          <a:bodyPr/>
          <a:lstStyle/>
          <a:p>
            <a:fld id="{C4440CB0-C7B3-4435-B7C8-1F71FF7CBCF7}" type="datetimeFigureOut">
              <a:rPr lang="en-GB" smtClean="0"/>
              <a:t>09/10/2023</a:t>
            </a:fld>
            <a:endParaRPr lang="en-GB"/>
          </a:p>
        </p:txBody>
      </p:sp>
      <p:sp>
        <p:nvSpPr>
          <p:cNvPr id="4" name="Footer Placeholder 3">
            <a:extLst>
              <a:ext uri="{FF2B5EF4-FFF2-40B4-BE49-F238E27FC236}">
                <a16:creationId xmlns:a16="http://schemas.microsoft.com/office/drawing/2014/main" id="{2A2848A7-93C7-4DB1-A9B6-51F3DBE0631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03E4EAA-04F9-4DDB-8CDE-F8294655B420}"/>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27053971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28742F-3679-4D83-98EB-D66A02A2B1C7}"/>
              </a:ext>
            </a:extLst>
          </p:cNvPr>
          <p:cNvSpPr>
            <a:spLocks noGrp="1"/>
          </p:cNvSpPr>
          <p:nvPr>
            <p:ph type="dt" sz="half" idx="10"/>
          </p:nvPr>
        </p:nvSpPr>
        <p:spPr/>
        <p:txBody>
          <a:bodyPr/>
          <a:lstStyle/>
          <a:p>
            <a:fld id="{C4440CB0-C7B3-4435-B7C8-1F71FF7CBCF7}" type="datetimeFigureOut">
              <a:rPr lang="en-GB" smtClean="0"/>
              <a:t>09/10/2023</a:t>
            </a:fld>
            <a:endParaRPr lang="en-GB"/>
          </a:p>
        </p:txBody>
      </p:sp>
      <p:sp>
        <p:nvSpPr>
          <p:cNvPr id="3" name="Footer Placeholder 2">
            <a:extLst>
              <a:ext uri="{FF2B5EF4-FFF2-40B4-BE49-F238E27FC236}">
                <a16:creationId xmlns:a16="http://schemas.microsoft.com/office/drawing/2014/main" id="{3249E6CC-1200-46CD-88A7-2DD655A48D6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9C27012-C123-473D-83E5-6124A1740D2C}"/>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18029098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22A6A-529D-48B4-AB5E-80EA906853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020F14-7472-4AF3-ACD6-70E4073FBAE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4132562-4AE4-47F1-89BC-A305D48874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73F075-08A8-4D5C-B14E-3717EFCAE5AA}"/>
              </a:ext>
            </a:extLst>
          </p:cNvPr>
          <p:cNvSpPr>
            <a:spLocks noGrp="1"/>
          </p:cNvSpPr>
          <p:nvPr>
            <p:ph type="dt" sz="half" idx="10"/>
          </p:nvPr>
        </p:nvSpPr>
        <p:spPr/>
        <p:txBody>
          <a:bodyPr/>
          <a:lstStyle/>
          <a:p>
            <a:fld id="{C4440CB0-C7B3-4435-B7C8-1F71FF7CBCF7}" type="datetimeFigureOut">
              <a:rPr lang="en-GB" smtClean="0"/>
              <a:t>09/10/2023</a:t>
            </a:fld>
            <a:endParaRPr lang="en-GB"/>
          </a:p>
        </p:txBody>
      </p:sp>
      <p:sp>
        <p:nvSpPr>
          <p:cNvPr id="6" name="Footer Placeholder 5">
            <a:extLst>
              <a:ext uri="{FF2B5EF4-FFF2-40B4-BE49-F238E27FC236}">
                <a16:creationId xmlns:a16="http://schemas.microsoft.com/office/drawing/2014/main" id="{699B058E-6E6E-4CCB-9ACA-C0221CEA70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5B5632-A797-4E12-832B-FAFBF3C9B1D1}"/>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4197756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F8B32-C307-42F5-BED1-35E8C37C10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346C452-3E8D-4FAF-8C60-0B2DDBAE1BA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37BDA26-B309-4889-9BAA-8F9507A394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3B4900-1D91-42F9-85BA-6F4C784A922E}"/>
              </a:ext>
            </a:extLst>
          </p:cNvPr>
          <p:cNvSpPr>
            <a:spLocks noGrp="1"/>
          </p:cNvSpPr>
          <p:nvPr>
            <p:ph type="dt" sz="half" idx="10"/>
          </p:nvPr>
        </p:nvSpPr>
        <p:spPr/>
        <p:txBody>
          <a:bodyPr/>
          <a:lstStyle/>
          <a:p>
            <a:fld id="{C4440CB0-C7B3-4435-B7C8-1F71FF7CBCF7}" type="datetimeFigureOut">
              <a:rPr lang="en-GB" smtClean="0"/>
              <a:t>09/10/2023</a:t>
            </a:fld>
            <a:endParaRPr lang="en-GB"/>
          </a:p>
        </p:txBody>
      </p:sp>
      <p:sp>
        <p:nvSpPr>
          <p:cNvPr id="6" name="Footer Placeholder 5">
            <a:extLst>
              <a:ext uri="{FF2B5EF4-FFF2-40B4-BE49-F238E27FC236}">
                <a16:creationId xmlns:a16="http://schemas.microsoft.com/office/drawing/2014/main" id="{A7807508-F093-450E-AD0E-DEC6A63279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B8DD08-643E-4A85-9B22-16B85F0DAD74}"/>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2595553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B24EA-F94C-4B3E-A413-51E86216B46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75163B7-B099-40EB-A4B9-DD4CE77794C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3DD3AC-9EED-4B88-83D0-2627EA7EBC02}"/>
              </a:ext>
            </a:extLst>
          </p:cNvPr>
          <p:cNvSpPr>
            <a:spLocks noGrp="1"/>
          </p:cNvSpPr>
          <p:nvPr>
            <p:ph type="dt" sz="half" idx="10"/>
          </p:nvPr>
        </p:nvSpPr>
        <p:spPr/>
        <p:txBody>
          <a:bodyPr/>
          <a:lstStyle/>
          <a:p>
            <a:fld id="{C4440CB0-C7B3-4435-B7C8-1F71FF7CBCF7}" type="datetimeFigureOut">
              <a:rPr lang="en-GB" smtClean="0"/>
              <a:t>09/10/2023</a:t>
            </a:fld>
            <a:endParaRPr lang="en-GB"/>
          </a:p>
        </p:txBody>
      </p:sp>
      <p:sp>
        <p:nvSpPr>
          <p:cNvPr id="5" name="Footer Placeholder 4">
            <a:extLst>
              <a:ext uri="{FF2B5EF4-FFF2-40B4-BE49-F238E27FC236}">
                <a16:creationId xmlns:a16="http://schemas.microsoft.com/office/drawing/2014/main" id="{E4E9D835-A62B-4C6B-B28F-9FD12E23EC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F76CAD-3869-47F2-90A8-57F002FB16FB}"/>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3921666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1054A0-5F30-40BF-A3C7-C222B27C600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6F27C38-A9C7-42A7-BC1A-A5D9B218BB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13D0AD-8C76-48F8-AD94-153E750C28C3}"/>
              </a:ext>
            </a:extLst>
          </p:cNvPr>
          <p:cNvSpPr>
            <a:spLocks noGrp="1"/>
          </p:cNvSpPr>
          <p:nvPr>
            <p:ph type="dt" sz="half" idx="10"/>
          </p:nvPr>
        </p:nvSpPr>
        <p:spPr/>
        <p:txBody>
          <a:bodyPr/>
          <a:lstStyle/>
          <a:p>
            <a:fld id="{C4440CB0-C7B3-4435-B7C8-1F71FF7CBCF7}" type="datetimeFigureOut">
              <a:rPr lang="en-GB" smtClean="0"/>
              <a:t>09/10/2023</a:t>
            </a:fld>
            <a:endParaRPr lang="en-GB"/>
          </a:p>
        </p:txBody>
      </p:sp>
      <p:sp>
        <p:nvSpPr>
          <p:cNvPr id="5" name="Footer Placeholder 4">
            <a:extLst>
              <a:ext uri="{FF2B5EF4-FFF2-40B4-BE49-F238E27FC236}">
                <a16:creationId xmlns:a16="http://schemas.microsoft.com/office/drawing/2014/main" id="{85BE1012-0246-48C8-AB79-6731FFA8F7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33C9C6-5FEF-4F0F-87ED-96668BE33602}"/>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3123057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000">
              <a:schemeClr val="accent1">
                <a:lumMod val="5000"/>
                <a:lumOff val="95000"/>
              </a:schemeClr>
            </a:gs>
            <a:gs pos="48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ADE08A-F375-488B-941A-B5897701E0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19EF3C6-7CA9-4D6B-96B2-45E26FC2751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98FE78-EC96-4474-9649-E3B68EE6A9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440CB0-C7B3-4435-B7C8-1F71FF7CBCF7}" type="datetimeFigureOut">
              <a:rPr lang="en-GB" smtClean="0"/>
              <a:t>09/10/2023</a:t>
            </a:fld>
            <a:endParaRPr lang="en-GB"/>
          </a:p>
        </p:txBody>
      </p:sp>
      <p:sp>
        <p:nvSpPr>
          <p:cNvPr id="5" name="Footer Placeholder 4">
            <a:extLst>
              <a:ext uri="{FF2B5EF4-FFF2-40B4-BE49-F238E27FC236}">
                <a16:creationId xmlns:a16="http://schemas.microsoft.com/office/drawing/2014/main" id="{A472BD96-51C5-457D-88E9-F9C6ECF057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EDF5CDB-0512-4246-8C50-7D8BF229D8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A07746-A0DA-4C19-998F-DBC533616146}" type="slidenum">
              <a:rPr lang="en-GB" smtClean="0"/>
              <a:t>‹#›</a:t>
            </a:fld>
            <a:endParaRPr lang="en-GB"/>
          </a:p>
        </p:txBody>
      </p:sp>
    </p:spTree>
    <p:extLst>
      <p:ext uri="{BB962C8B-B14F-4D97-AF65-F5344CB8AC3E}">
        <p14:creationId xmlns:p14="http://schemas.microsoft.com/office/powerpoint/2010/main" val="41669797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microsoft.com/office/2018/10/relationships/comments" Target="../comments/modernComment_10C_41F45AF5.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D73005-5EB5-4624-9971-8C2CDBC9F455}"/>
              </a:ext>
            </a:extLst>
          </p:cNvPr>
          <p:cNvPicPr>
            <a:picLocks noChangeAspect="1"/>
          </p:cNvPicPr>
          <p:nvPr/>
        </p:nvPicPr>
        <p:blipFill>
          <a:blip r:embed="rId2"/>
          <a:stretch>
            <a:fillRect/>
          </a:stretch>
        </p:blipFill>
        <p:spPr>
          <a:xfrm>
            <a:off x="685799" y="4866349"/>
            <a:ext cx="6845349" cy="1856142"/>
          </a:xfrm>
          <a:prstGeom prst="rect">
            <a:avLst/>
          </a:prstGeom>
        </p:spPr>
      </p:pic>
      <p:sp>
        <p:nvSpPr>
          <p:cNvPr id="11" name="Title 1">
            <a:extLst>
              <a:ext uri="{FF2B5EF4-FFF2-40B4-BE49-F238E27FC236}">
                <a16:creationId xmlns:a16="http://schemas.microsoft.com/office/drawing/2014/main" id="{BF9B5E03-DB7E-4A98-BFC9-AA1B74D60250}"/>
              </a:ext>
            </a:extLst>
          </p:cNvPr>
          <p:cNvSpPr>
            <a:spLocks noGrp="1"/>
          </p:cNvSpPr>
          <p:nvPr>
            <p:ph type="ctrTitle"/>
          </p:nvPr>
        </p:nvSpPr>
        <p:spPr>
          <a:xfrm>
            <a:off x="459799" y="3118831"/>
            <a:ext cx="6962072" cy="1159200"/>
          </a:xfrm>
        </p:spPr>
        <p:txBody>
          <a:bodyPr anchor="ctr">
            <a:normAutofit/>
          </a:bodyPr>
          <a:lstStyle/>
          <a:p>
            <a:pPr algn="l"/>
            <a:r>
              <a:rPr lang="en-US" sz="1900" b="1" i="1" dirty="0">
                <a:solidFill>
                  <a:srgbClr val="FFFFFF"/>
                </a:solidFill>
              </a:rPr>
              <a:t>Saint Thomas More Catholic Primary School </a:t>
            </a:r>
            <a:br>
              <a:rPr lang="en-US" sz="1900" dirty="0">
                <a:solidFill>
                  <a:srgbClr val="FFFFFF"/>
                </a:solidFill>
              </a:rPr>
            </a:br>
            <a:r>
              <a:rPr lang="en-US" sz="1900" b="1" i="1" dirty="0">
                <a:solidFill>
                  <a:srgbClr val="FFFFFF"/>
                </a:solidFill>
              </a:rPr>
              <a:t>Sports Funding Impact and Analysis Statement </a:t>
            </a:r>
            <a:br>
              <a:rPr lang="en-US" sz="1900" dirty="0">
                <a:solidFill>
                  <a:srgbClr val="FFFFFF"/>
                </a:solidFill>
              </a:rPr>
            </a:br>
            <a:r>
              <a:rPr lang="en-US" sz="1900" b="1" i="1" dirty="0">
                <a:solidFill>
                  <a:srgbClr val="FFFFFF"/>
                </a:solidFill>
              </a:rPr>
              <a:t>Following pages are tables showing impact of Government Sports Funding for 2022 - 2023</a:t>
            </a:r>
            <a:endParaRPr lang="en-GB" sz="1900" dirty="0">
              <a:solidFill>
                <a:srgbClr val="FFFFFF"/>
              </a:solidFill>
            </a:endParaRPr>
          </a:p>
        </p:txBody>
      </p:sp>
      <p:pic>
        <p:nvPicPr>
          <p:cNvPr id="1026" name="Picture 2" descr="Image preview">
            <a:extLst>
              <a:ext uri="{FF2B5EF4-FFF2-40B4-BE49-F238E27FC236}">
                <a16:creationId xmlns:a16="http://schemas.microsoft.com/office/drawing/2014/main" id="{6B852D58-7AE3-8298-BA9D-EA3C22E9C1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799" y="315996"/>
            <a:ext cx="3737113" cy="280283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a:extLst>
              <a:ext uri="{FF2B5EF4-FFF2-40B4-BE49-F238E27FC236}">
                <a16:creationId xmlns:a16="http://schemas.microsoft.com/office/drawing/2014/main" id="{2217220E-0F3E-ECEE-AD9D-DD674A10BA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5787" y="337167"/>
            <a:ext cx="3561435" cy="26710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preview">
            <a:extLst>
              <a:ext uri="{FF2B5EF4-FFF2-40B4-BE49-F238E27FC236}">
                <a16:creationId xmlns:a16="http://schemas.microsoft.com/office/drawing/2014/main" id="{B1879C2F-988E-F578-7893-2059F36184B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73385" y="1262398"/>
            <a:ext cx="3561435" cy="267107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preview">
            <a:extLst>
              <a:ext uri="{FF2B5EF4-FFF2-40B4-BE49-F238E27FC236}">
                <a16:creationId xmlns:a16="http://schemas.microsoft.com/office/drawing/2014/main" id="{388B605B-25A3-F55D-922E-83B700624CB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73385" y="4158358"/>
            <a:ext cx="3246129" cy="2434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013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6291-1853-4B7E-809E-CC09D8DF1BE6}"/>
              </a:ext>
            </a:extLst>
          </p:cNvPr>
          <p:cNvSpPr>
            <a:spLocks noGrp="1"/>
          </p:cNvSpPr>
          <p:nvPr>
            <p:ph type="ctrTitle"/>
          </p:nvPr>
        </p:nvSpPr>
        <p:spPr>
          <a:xfrm>
            <a:off x="424071" y="2991679"/>
            <a:ext cx="11237842" cy="2387600"/>
          </a:xfrm>
        </p:spPr>
        <p:txBody>
          <a:bodyPr>
            <a:noAutofit/>
          </a:bodyPr>
          <a:lstStyle/>
          <a:p>
            <a:pPr algn="l"/>
            <a:br>
              <a:rPr lang="en-GB" sz="1200" dirty="0"/>
            </a:br>
            <a:br>
              <a:rPr lang="en-GB" sz="1200" dirty="0"/>
            </a:br>
            <a:br>
              <a:rPr lang="en-GB" sz="1200" dirty="0"/>
            </a:br>
            <a:r>
              <a:rPr lang="en-GB" sz="1200" b="1" dirty="0"/>
              <a:t>Background</a:t>
            </a:r>
            <a:br>
              <a:rPr lang="en-GB" sz="1200" dirty="0"/>
            </a:br>
            <a:r>
              <a:rPr lang="en-GB" sz="1400" dirty="0"/>
              <a:t>The sports premium funding is  jointly provided by the Department for Education, Health and Culture, Media and Sport, and will see money going directly to primary school Headteachers to spend on improving the quality of sport and PE for all their children. </a:t>
            </a:r>
            <a:br>
              <a:rPr lang="en-GB" sz="1400" dirty="0"/>
            </a:br>
            <a:r>
              <a:rPr lang="en-GB" sz="1400" dirty="0"/>
              <a:t>The sport funding can only be spent on sport and PE provision in schools. OFSTED will play a significant role in ensuring that schools target this funding in areas which will lead to clear outcomes in raising standards and opportunities in PE and school sport for all children throughout the Primary Phase. All schools receive a lump sum of £16,000 plus an additional £10 per pupil. We are proud of the PE curriculum and sporting opportunities that we have on offer at Saint Thomas More Catholic Primary School. We believe that the purpose of Physical Education is to inspire and motivate all children to be active in their lives, enabling them to become physically confident. The importance of living a healthy lifestyle and taking regular exercise needs to be encouraged, alongside the teaching of key fundamental skills. We believe that children should have opportunities to apply the skills they have learnt in competitive situations, either within teams or individually. As a result, key values, including team work, resilience, determination and fair play, can be taught and promoted in an active way. We believe these key values are vital for pupils’ development because lots of these are transferable skills, which can be applied to wider life experiences. Furthermore, we believe that PE plays a fundamental role in educating the whole student. Research supports the importance of movement in educating both mind and body. It also helps the children to make informed choices and understand the value of leading a physically active lifestyle. The benefits of physical education can affect both academic learning and physical activity patterns. The healthy, physically active child is more likely to be academically motivated, alert and successful. In the pre-school and primary years, active play may be positively related to motor abilities and cognitive development. We believe that quality physical education teaching is essential in developing motor skills, physical fitness and understanding of concepts that foster lifelong healthy lifestyles. </a:t>
            </a:r>
            <a:br>
              <a:rPr lang="en-GB" sz="1400" dirty="0"/>
            </a:br>
            <a:r>
              <a:rPr lang="en-GB" sz="1400" dirty="0"/>
              <a:t>At Saint Thomas More Catholic Primary School, we ensure that the children receive the highest quality of teaching during their PE sessions. We strive to improve children’s ability and skills in sport as well as having a significant impact on the overall fitness and well-being of the children. We aim for all children to develop positive attitudes towards physical activity ensuring all lessons are accessible by providing a range of different activities to challenge every pupil. We believe in challenging ourselves to always strive to be our best and use our God-given talents to their full potential; we endeavour to instil this personal challenge in our children.</a:t>
            </a:r>
          </a:p>
        </p:txBody>
      </p:sp>
      <p:pic>
        <p:nvPicPr>
          <p:cNvPr id="3" name="Picture 2">
            <a:extLst>
              <a:ext uri="{FF2B5EF4-FFF2-40B4-BE49-F238E27FC236}">
                <a16:creationId xmlns:a16="http://schemas.microsoft.com/office/drawing/2014/main" id="{7DD73005-5EB5-4624-9971-8C2CDBC9F455}"/>
              </a:ext>
            </a:extLst>
          </p:cNvPr>
          <p:cNvPicPr>
            <a:picLocks noChangeAspect="1"/>
          </p:cNvPicPr>
          <p:nvPr/>
        </p:nvPicPr>
        <p:blipFill>
          <a:blip r:embed="rId3"/>
          <a:stretch>
            <a:fillRect/>
          </a:stretch>
        </p:blipFill>
        <p:spPr>
          <a:xfrm>
            <a:off x="685800" y="5450247"/>
            <a:ext cx="4691962" cy="1272243"/>
          </a:xfrm>
          <a:prstGeom prst="rect">
            <a:avLst/>
          </a:prstGeom>
        </p:spPr>
      </p:pic>
    </p:spTree>
    <p:extLst>
      <p:ext uri="{BB962C8B-B14F-4D97-AF65-F5344CB8AC3E}">
        <p14:creationId xmlns:p14="http://schemas.microsoft.com/office/powerpoint/2010/main" val="1106533109"/>
      </p:ext>
    </p:extLst>
  </p:cSld>
  <p:clrMapOvr>
    <a:masterClrMapping/>
  </p:clrMapOvr>
  <p:extLst>
    <p:ext uri="{6950BFC3-D8DA-4A85-94F7-54DA5524770B}">
      <p188:commentRel xmlns:p188="http://schemas.microsoft.com/office/powerpoint/2018/8/main" r:id="rId2"/>
    </p:ext>
  </p:extLs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6291-1853-4B7E-809E-CC09D8DF1BE6}"/>
              </a:ext>
            </a:extLst>
          </p:cNvPr>
          <p:cNvSpPr>
            <a:spLocks noGrp="1"/>
          </p:cNvSpPr>
          <p:nvPr>
            <p:ph type="ctrTitle"/>
          </p:nvPr>
        </p:nvSpPr>
        <p:spPr/>
        <p:txBody>
          <a:bodyPr>
            <a:normAutofit/>
          </a:bodyPr>
          <a:lstStyle/>
          <a:p>
            <a:pPr fontAlgn="t"/>
            <a:br>
              <a:rPr lang="en-GB" dirty="0"/>
            </a:br>
            <a:endParaRPr lang="en-GB" dirty="0"/>
          </a:p>
        </p:txBody>
      </p:sp>
      <p:sp>
        <p:nvSpPr>
          <p:cNvPr id="3" name="Subtitle 2">
            <a:extLst>
              <a:ext uri="{FF2B5EF4-FFF2-40B4-BE49-F238E27FC236}">
                <a16:creationId xmlns:a16="http://schemas.microsoft.com/office/drawing/2014/main" id="{58F0A73F-AC08-4359-90C8-975D5ED48B47}"/>
              </a:ext>
            </a:extLst>
          </p:cNvPr>
          <p:cNvSpPr>
            <a:spLocks noGrp="1"/>
          </p:cNvSpPr>
          <p:nvPr>
            <p:ph type="subTitle" idx="1"/>
          </p:nvPr>
        </p:nvSpPr>
        <p:spPr/>
        <p:txBody>
          <a:bodyPr/>
          <a:lstStyle/>
          <a:p>
            <a:endParaRPr lang="en-GB"/>
          </a:p>
        </p:txBody>
      </p:sp>
      <p:graphicFrame>
        <p:nvGraphicFramePr>
          <p:cNvPr id="4" name="Table 4">
            <a:extLst>
              <a:ext uri="{FF2B5EF4-FFF2-40B4-BE49-F238E27FC236}">
                <a16:creationId xmlns:a16="http://schemas.microsoft.com/office/drawing/2014/main" id="{FFDFF657-37FE-4A80-86CE-10E3CE22369B}"/>
              </a:ext>
            </a:extLst>
          </p:cNvPr>
          <p:cNvGraphicFramePr>
            <a:graphicFrameLocks noGrp="1"/>
          </p:cNvGraphicFramePr>
          <p:nvPr>
            <p:extLst>
              <p:ext uri="{D42A27DB-BD31-4B8C-83A1-F6EECF244321}">
                <p14:modId xmlns:p14="http://schemas.microsoft.com/office/powerpoint/2010/main" val="555765823"/>
              </p:ext>
            </p:extLst>
          </p:nvPr>
        </p:nvGraphicFramePr>
        <p:xfrm>
          <a:off x="886265" y="719666"/>
          <a:ext cx="10789920" cy="1219200"/>
        </p:xfrm>
        <a:graphic>
          <a:graphicData uri="http://schemas.openxmlformats.org/drawingml/2006/table">
            <a:tbl>
              <a:tblPr firstRow="1" bandRow="1">
                <a:tableStyleId>{5C22544A-7EE6-4342-B048-85BDC9FD1C3A}</a:tableStyleId>
              </a:tblPr>
              <a:tblGrid>
                <a:gridCol w="5394960">
                  <a:extLst>
                    <a:ext uri="{9D8B030D-6E8A-4147-A177-3AD203B41FA5}">
                      <a16:colId xmlns:a16="http://schemas.microsoft.com/office/drawing/2014/main" val="2414881071"/>
                    </a:ext>
                  </a:extLst>
                </a:gridCol>
                <a:gridCol w="5394960">
                  <a:extLst>
                    <a:ext uri="{9D8B030D-6E8A-4147-A177-3AD203B41FA5}">
                      <a16:colId xmlns:a16="http://schemas.microsoft.com/office/drawing/2014/main" val="1061735229"/>
                    </a:ext>
                  </a:extLst>
                </a:gridCol>
              </a:tblGrid>
              <a:tr h="370840">
                <a:tc>
                  <a:txBody>
                    <a:bodyPr/>
                    <a:lstStyle/>
                    <a:p>
                      <a:r>
                        <a:rPr lang="en-GB" sz="1600" b="1" i="0" u="none" strike="noStrike" kern="1200" baseline="0" dirty="0">
                          <a:solidFill>
                            <a:schemeClr val="lt1"/>
                          </a:solidFill>
                          <a:latin typeface="+mn-lt"/>
                          <a:ea typeface="+mn-ea"/>
                          <a:cs typeface="+mn-cs"/>
                        </a:rPr>
                        <a:t>Key achievements to date: </a:t>
                      </a:r>
                      <a:endParaRPr lang="en-GB" sz="1600" dirty="0"/>
                    </a:p>
                  </a:txBody>
                  <a:tcPr/>
                </a:tc>
                <a:tc>
                  <a:txBody>
                    <a:bodyPr/>
                    <a:lstStyle/>
                    <a:p>
                      <a:r>
                        <a:rPr lang="en-GB" sz="1600" b="1" i="0" u="none" strike="noStrike" kern="1200" baseline="0" dirty="0">
                          <a:solidFill>
                            <a:schemeClr val="lt1"/>
                          </a:solidFill>
                          <a:latin typeface="+mn-lt"/>
                          <a:ea typeface="+mn-ea"/>
                          <a:cs typeface="+mn-cs"/>
                        </a:rPr>
                        <a:t>Areas for further improvement and baseline evidence of need: </a:t>
                      </a:r>
                      <a:endParaRPr lang="en-GB" sz="1600" dirty="0"/>
                    </a:p>
                  </a:txBody>
                  <a:tcPr/>
                </a:tc>
                <a:extLst>
                  <a:ext uri="{0D108BD9-81ED-4DB2-BD59-A6C34878D82A}">
                    <a16:rowId xmlns:a16="http://schemas.microsoft.com/office/drawing/2014/main" val="4162005923"/>
                  </a:ext>
                </a:extLst>
              </a:tr>
              <a:tr h="370840">
                <a:tc>
                  <a:txBody>
                    <a:bodyPr/>
                    <a:lstStyle/>
                    <a:p>
                      <a:r>
                        <a:rPr lang="en-GB" sz="1200" kern="1200" dirty="0">
                          <a:solidFill>
                            <a:srgbClr val="000000"/>
                          </a:solidFill>
                          <a:latin typeface="+mn-lt"/>
                          <a:ea typeface="+mn-ea"/>
                          <a:cs typeface="+mn-cs"/>
                        </a:rPr>
                        <a:t>o Raised profile of sport across the school </a:t>
                      </a:r>
                    </a:p>
                    <a:p>
                      <a:r>
                        <a:rPr lang="en-GB" sz="1200" kern="1200" dirty="0">
                          <a:solidFill>
                            <a:srgbClr val="000000"/>
                          </a:solidFill>
                          <a:latin typeface="+mn-lt"/>
                          <a:ea typeface="+mn-ea"/>
                          <a:cs typeface="+mn-cs"/>
                        </a:rPr>
                        <a:t>o Increased equipment to support active lifestyle during lunchtime and breaks </a:t>
                      </a:r>
                    </a:p>
                    <a:p>
                      <a:r>
                        <a:rPr lang="en-GB" sz="1200" kern="1200" dirty="0">
                          <a:solidFill>
                            <a:srgbClr val="000000"/>
                          </a:solidFill>
                          <a:latin typeface="+mn-lt"/>
                          <a:ea typeface="+mn-ea"/>
                          <a:cs typeface="+mn-cs"/>
                        </a:rPr>
                        <a:t>o Increased participation in local sports </a:t>
                      </a:r>
                    </a:p>
                  </a:txBody>
                  <a:tcPr/>
                </a:tc>
                <a:tc>
                  <a:txBody>
                    <a:bodyPr/>
                    <a:lstStyle/>
                    <a:p>
                      <a:pPr marL="171450" indent="-171450">
                        <a:buFont typeface="Arial" panose="020B0604020202020204" pitchFamily="34" charset="0"/>
                        <a:buChar char="•"/>
                      </a:pPr>
                      <a:r>
                        <a:rPr lang="en-GB" sz="1200" b="0" i="0" u="none" strike="noStrike" kern="1200" baseline="0" dirty="0">
                          <a:solidFill>
                            <a:schemeClr val="dk1"/>
                          </a:solidFill>
                          <a:latin typeface="+mn-lt"/>
                          <a:ea typeface="+mn-ea"/>
                          <a:cs typeface="+mn-cs"/>
                        </a:rPr>
                        <a:t> Further develop the links with local grassroots clubs</a:t>
                      </a:r>
                    </a:p>
                    <a:p>
                      <a:pPr marL="171450" indent="-171450">
                        <a:buFont typeface="Arial" panose="020B0604020202020204" pitchFamily="34" charset="0"/>
                        <a:buChar char="•"/>
                      </a:pPr>
                      <a:r>
                        <a:rPr lang="en-GB" sz="1200" b="0" i="0" u="none" strike="noStrike" kern="1200" baseline="0" dirty="0">
                          <a:solidFill>
                            <a:schemeClr val="dk1"/>
                          </a:solidFill>
                          <a:latin typeface="+mn-lt"/>
                          <a:ea typeface="+mn-ea"/>
                          <a:cs typeface="+mn-cs"/>
                        </a:rPr>
                        <a:t>Make further links within PE across the school and within the Holy Cross MAC</a:t>
                      </a:r>
                    </a:p>
                  </a:txBody>
                  <a:tcPr/>
                </a:tc>
                <a:extLst>
                  <a:ext uri="{0D108BD9-81ED-4DB2-BD59-A6C34878D82A}">
                    <a16:rowId xmlns:a16="http://schemas.microsoft.com/office/drawing/2014/main" val="1745944874"/>
                  </a:ext>
                </a:extLst>
              </a:tr>
            </a:tbl>
          </a:graphicData>
        </a:graphic>
      </p:graphicFrame>
      <p:graphicFrame>
        <p:nvGraphicFramePr>
          <p:cNvPr id="6" name="Table 6">
            <a:extLst>
              <a:ext uri="{FF2B5EF4-FFF2-40B4-BE49-F238E27FC236}">
                <a16:creationId xmlns:a16="http://schemas.microsoft.com/office/drawing/2014/main" id="{C51C3788-C2C9-4548-904A-C5D5E34EC73A}"/>
              </a:ext>
            </a:extLst>
          </p:cNvPr>
          <p:cNvGraphicFramePr>
            <a:graphicFrameLocks noGrp="1"/>
          </p:cNvGraphicFramePr>
          <p:nvPr>
            <p:extLst>
              <p:ext uri="{D42A27DB-BD31-4B8C-83A1-F6EECF244321}">
                <p14:modId xmlns:p14="http://schemas.microsoft.com/office/powerpoint/2010/main" val="303644299"/>
              </p:ext>
            </p:extLst>
          </p:nvPr>
        </p:nvGraphicFramePr>
        <p:xfrm>
          <a:off x="886265" y="2524443"/>
          <a:ext cx="10789920" cy="3144520"/>
        </p:xfrm>
        <a:graphic>
          <a:graphicData uri="http://schemas.openxmlformats.org/drawingml/2006/table">
            <a:tbl>
              <a:tblPr firstRow="1" bandRow="1">
                <a:tableStyleId>{5C22544A-7EE6-4342-B048-85BDC9FD1C3A}</a:tableStyleId>
              </a:tblPr>
              <a:tblGrid>
                <a:gridCol w="7723163">
                  <a:extLst>
                    <a:ext uri="{9D8B030D-6E8A-4147-A177-3AD203B41FA5}">
                      <a16:colId xmlns:a16="http://schemas.microsoft.com/office/drawing/2014/main" val="2169000024"/>
                    </a:ext>
                  </a:extLst>
                </a:gridCol>
                <a:gridCol w="3066757">
                  <a:extLst>
                    <a:ext uri="{9D8B030D-6E8A-4147-A177-3AD203B41FA5}">
                      <a16:colId xmlns:a16="http://schemas.microsoft.com/office/drawing/2014/main" val="229318693"/>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i="0" u="none" strike="noStrike" kern="1200" baseline="0" dirty="0">
                          <a:solidFill>
                            <a:schemeClr val="lt1"/>
                          </a:solidFill>
                          <a:latin typeface="+mn-lt"/>
                          <a:ea typeface="+mn-ea"/>
                          <a:cs typeface="+mn-cs"/>
                        </a:rPr>
                        <a:t>Meeting national curriculum requirements for swimming and water safety </a:t>
                      </a:r>
                      <a:endParaRPr lang="en-GB"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i="0" u="none" strike="noStrike" kern="1200" baseline="0" dirty="0">
                          <a:solidFill>
                            <a:schemeClr val="lt1"/>
                          </a:solidFill>
                          <a:latin typeface="+mn-lt"/>
                          <a:ea typeface="+mn-ea"/>
                          <a:cs typeface="+mn-cs"/>
                        </a:rPr>
                        <a:t>Please complete all of the below: </a:t>
                      </a:r>
                      <a:r>
                        <a:rPr lang="en-GB" sz="1600" b="0" i="0" u="none" strike="noStrike" kern="1200" baseline="0" dirty="0">
                          <a:solidFill>
                            <a:schemeClr val="lt1"/>
                          </a:solidFill>
                          <a:latin typeface="+mn-lt"/>
                          <a:ea typeface="+mn-ea"/>
                          <a:cs typeface="+mn-cs"/>
                        </a:rPr>
                        <a:t>	</a:t>
                      </a:r>
                    </a:p>
                  </a:txBody>
                  <a:tcPr/>
                </a:tc>
                <a:extLst>
                  <a:ext uri="{0D108BD9-81ED-4DB2-BD59-A6C34878D82A}">
                    <a16:rowId xmlns:a16="http://schemas.microsoft.com/office/drawing/2014/main" val="93908200"/>
                  </a:ext>
                </a:extLst>
              </a:tr>
              <a:tr h="370840">
                <a:tc>
                  <a:txBody>
                    <a:bodyPr/>
                    <a:lstStyle/>
                    <a:p>
                      <a:r>
                        <a:rPr lang="en-GB" sz="1200" b="0" i="0" u="none" strike="noStrike" kern="1200" baseline="0" dirty="0">
                          <a:solidFill>
                            <a:schemeClr val="dk1"/>
                          </a:solidFill>
                          <a:latin typeface="+mn-lt"/>
                          <a:ea typeface="+mn-ea"/>
                          <a:cs typeface="+mn-cs"/>
                        </a:rPr>
                        <a:t>What percentage of your current Year 6 cohort swim competently, confidently and proficiently over a distance of at least 25 metres? </a:t>
                      </a:r>
                    </a:p>
                    <a:p>
                      <a:r>
                        <a:rPr lang="en-GB" sz="1200" b="0" i="0" u="none" strike="noStrike" kern="1200" baseline="0" dirty="0">
                          <a:solidFill>
                            <a:schemeClr val="dk1"/>
                          </a:solidFill>
                          <a:latin typeface="+mn-lt"/>
                          <a:ea typeface="+mn-ea"/>
                          <a:cs typeface="+mn-cs"/>
                        </a:rPr>
                        <a:t>N.B. Even though your children may swim in another year please report on their attainment on leaving  primary school. </a:t>
                      </a:r>
                      <a:endParaRPr lang="en-GB" sz="1000" b="0" i="0" u="none" strike="noStrike" kern="1200" baseline="0" dirty="0">
                        <a:solidFill>
                          <a:schemeClr val="dk1"/>
                        </a:solidFill>
                        <a:latin typeface="+mn-lt"/>
                        <a:ea typeface="+mn-ea"/>
                        <a:cs typeface="+mn-cs"/>
                      </a:endParaRPr>
                    </a:p>
                  </a:txBody>
                  <a:tcPr/>
                </a:tc>
                <a:tc>
                  <a:txBody>
                    <a:bodyPr/>
                    <a:lstStyle/>
                    <a:p>
                      <a:r>
                        <a:rPr lang="en-GB" sz="1200" b="0" i="0" u="none" strike="noStrike" kern="1200" baseline="0" dirty="0">
                          <a:solidFill>
                            <a:schemeClr val="dk1"/>
                          </a:solidFill>
                          <a:latin typeface="+mn-lt"/>
                          <a:ea typeface="+mn-ea"/>
                          <a:cs typeface="+mn-cs"/>
                        </a:rPr>
                        <a:t>56.36%	</a:t>
                      </a:r>
                    </a:p>
                  </a:txBody>
                  <a:tcPr/>
                </a:tc>
                <a:extLst>
                  <a:ext uri="{0D108BD9-81ED-4DB2-BD59-A6C34878D82A}">
                    <a16:rowId xmlns:a16="http://schemas.microsoft.com/office/drawing/2014/main" val="44502440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What percentage of your current Year 6 cohort use a range of strokes effectively [for example, front crawl, backstroke and breaststroke? </a:t>
                      </a:r>
                      <a:r>
                        <a:rPr lang="en-GB" sz="1800" b="0" i="0" u="none" strike="noStrike" kern="1200" baseline="0" dirty="0">
                          <a:solidFill>
                            <a:schemeClr val="dk1"/>
                          </a:solidFill>
                          <a:latin typeface="+mn-lt"/>
                          <a:ea typeface="+mn-ea"/>
                          <a:cs typeface="+mn-cs"/>
                        </a:rPr>
                        <a:t>	</a:t>
                      </a:r>
                    </a:p>
                  </a:txBody>
                  <a:tcPr/>
                </a:tc>
                <a:tc>
                  <a:txBody>
                    <a:bodyPr/>
                    <a:lstStyle/>
                    <a:p>
                      <a:r>
                        <a:rPr lang="en-GB" sz="1200" dirty="0"/>
                        <a:t>27%</a:t>
                      </a:r>
                    </a:p>
                  </a:txBody>
                  <a:tcPr/>
                </a:tc>
                <a:extLst>
                  <a:ext uri="{0D108BD9-81ED-4DB2-BD59-A6C34878D82A}">
                    <a16:rowId xmlns:a16="http://schemas.microsoft.com/office/drawing/2014/main" val="228516436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What percentage of your current Year 6 cohort perform safe self-rescue in different water-based situations? </a:t>
                      </a:r>
                      <a:r>
                        <a:rPr lang="en-GB" sz="1800" b="0" i="0" u="none" strike="noStrike" kern="1200" baseline="0" dirty="0">
                          <a:solidFill>
                            <a:schemeClr val="dk1"/>
                          </a:solidFill>
                          <a:latin typeface="+mn-lt"/>
                          <a:ea typeface="+mn-ea"/>
                          <a:cs typeface="+mn-cs"/>
                        </a:rPr>
                        <a:t>	</a:t>
                      </a:r>
                    </a:p>
                  </a:txBody>
                  <a:tcPr/>
                </a:tc>
                <a:tc>
                  <a:txBody>
                    <a:bodyPr/>
                    <a:lstStyle/>
                    <a:p>
                      <a:r>
                        <a:rPr lang="en-GB" sz="1200" dirty="0"/>
                        <a:t>87.27%</a:t>
                      </a:r>
                    </a:p>
                  </a:txBody>
                  <a:tcPr/>
                </a:tc>
                <a:extLst>
                  <a:ext uri="{0D108BD9-81ED-4DB2-BD59-A6C34878D82A}">
                    <a16:rowId xmlns:a16="http://schemas.microsoft.com/office/drawing/2014/main" val="360835511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Schools can choose to use the Primary PE and Sport Premium to provide additional provision for swimming, but this must be for activity over and above the national curriculum requirements. Have you used it in this way? Yes/No </a:t>
                      </a:r>
                      <a:r>
                        <a:rPr lang="en-GB" sz="1800" b="0" i="0" u="none" strike="noStrike" kern="1200" baseline="0" dirty="0">
                          <a:solidFill>
                            <a:schemeClr val="dk1"/>
                          </a:solidFill>
                          <a:latin typeface="+mn-lt"/>
                          <a:ea typeface="+mn-ea"/>
                          <a:cs typeface="+mn-cs"/>
                        </a:rPr>
                        <a:t>	</a:t>
                      </a:r>
                    </a:p>
                  </a:txBody>
                  <a:tcPr/>
                </a:tc>
                <a:tc>
                  <a:txBody>
                    <a:bodyPr/>
                    <a:lstStyle/>
                    <a:p>
                      <a:r>
                        <a:rPr lang="en-GB" sz="1200" dirty="0"/>
                        <a:t>Those children who were already at expected for the National Curriculum received additional swimming instruction in water safety and had water games instruction beyond the curriculum.</a:t>
                      </a:r>
                    </a:p>
                  </a:txBody>
                  <a:tcPr/>
                </a:tc>
                <a:extLst>
                  <a:ext uri="{0D108BD9-81ED-4DB2-BD59-A6C34878D82A}">
                    <a16:rowId xmlns:a16="http://schemas.microsoft.com/office/drawing/2014/main" val="4102839666"/>
                  </a:ext>
                </a:extLst>
              </a:tr>
            </a:tbl>
          </a:graphicData>
        </a:graphic>
      </p:graphicFrame>
      <p:pic>
        <p:nvPicPr>
          <p:cNvPr id="7" name="Picture 6">
            <a:extLst>
              <a:ext uri="{FF2B5EF4-FFF2-40B4-BE49-F238E27FC236}">
                <a16:creationId xmlns:a16="http://schemas.microsoft.com/office/drawing/2014/main" id="{04CA8F54-DBAC-44B4-AD29-9F90BD4AE01D}"/>
              </a:ext>
            </a:extLst>
          </p:cNvPr>
          <p:cNvPicPr>
            <a:picLocks noChangeAspect="1"/>
          </p:cNvPicPr>
          <p:nvPr/>
        </p:nvPicPr>
        <p:blipFill>
          <a:blip r:embed="rId2"/>
          <a:stretch>
            <a:fillRect/>
          </a:stretch>
        </p:blipFill>
        <p:spPr>
          <a:xfrm>
            <a:off x="886265" y="5349875"/>
            <a:ext cx="4564705" cy="1237737"/>
          </a:xfrm>
          <a:prstGeom prst="rect">
            <a:avLst/>
          </a:prstGeom>
        </p:spPr>
      </p:pic>
    </p:spTree>
    <p:extLst>
      <p:ext uri="{BB962C8B-B14F-4D97-AF65-F5344CB8AC3E}">
        <p14:creationId xmlns:p14="http://schemas.microsoft.com/office/powerpoint/2010/main" val="2053677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6291-1853-4B7E-809E-CC09D8DF1BE6}"/>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58F0A73F-AC08-4359-90C8-975D5ED48B47}"/>
              </a:ext>
            </a:extLst>
          </p:cNvPr>
          <p:cNvSpPr>
            <a:spLocks noGrp="1"/>
          </p:cNvSpPr>
          <p:nvPr>
            <p:ph type="subTitle" idx="1"/>
          </p:nvPr>
        </p:nvSpPr>
        <p:spPr/>
        <p:txBody>
          <a:bodyPr/>
          <a:lstStyle/>
          <a:p>
            <a:endParaRPr lang="en-GB"/>
          </a:p>
        </p:txBody>
      </p:sp>
      <p:graphicFrame>
        <p:nvGraphicFramePr>
          <p:cNvPr id="6" name="Table 6">
            <a:extLst>
              <a:ext uri="{FF2B5EF4-FFF2-40B4-BE49-F238E27FC236}">
                <a16:creationId xmlns:a16="http://schemas.microsoft.com/office/drawing/2014/main" id="{BEA28A5C-5C65-4D40-B17C-DF392A236C29}"/>
              </a:ext>
            </a:extLst>
          </p:cNvPr>
          <p:cNvGraphicFramePr>
            <a:graphicFrameLocks noGrp="1"/>
          </p:cNvGraphicFramePr>
          <p:nvPr>
            <p:extLst>
              <p:ext uri="{D42A27DB-BD31-4B8C-83A1-F6EECF244321}">
                <p14:modId xmlns:p14="http://schemas.microsoft.com/office/powerpoint/2010/main" val="3784264405"/>
              </p:ext>
            </p:extLst>
          </p:nvPr>
        </p:nvGraphicFramePr>
        <p:xfrm>
          <a:off x="756799" y="218487"/>
          <a:ext cx="11066584" cy="5385326"/>
        </p:xfrm>
        <a:graphic>
          <a:graphicData uri="http://schemas.openxmlformats.org/drawingml/2006/table">
            <a:tbl>
              <a:tblPr firstRow="1" bandRow="1">
                <a:tableStyleId>{5C22544A-7EE6-4342-B048-85BDC9FD1C3A}</a:tableStyleId>
              </a:tblPr>
              <a:tblGrid>
                <a:gridCol w="2766646">
                  <a:extLst>
                    <a:ext uri="{9D8B030D-6E8A-4147-A177-3AD203B41FA5}">
                      <a16:colId xmlns:a16="http://schemas.microsoft.com/office/drawing/2014/main" val="1565091496"/>
                    </a:ext>
                  </a:extLst>
                </a:gridCol>
                <a:gridCol w="2766646">
                  <a:extLst>
                    <a:ext uri="{9D8B030D-6E8A-4147-A177-3AD203B41FA5}">
                      <a16:colId xmlns:a16="http://schemas.microsoft.com/office/drawing/2014/main" val="3779631633"/>
                    </a:ext>
                  </a:extLst>
                </a:gridCol>
                <a:gridCol w="989429">
                  <a:extLst>
                    <a:ext uri="{9D8B030D-6E8A-4147-A177-3AD203B41FA5}">
                      <a16:colId xmlns:a16="http://schemas.microsoft.com/office/drawing/2014/main" val="3638142046"/>
                    </a:ext>
                  </a:extLst>
                </a:gridCol>
                <a:gridCol w="2778880">
                  <a:extLst>
                    <a:ext uri="{9D8B030D-6E8A-4147-A177-3AD203B41FA5}">
                      <a16:colId xmlns:a16="http://schemas.microsoft.com/office/drawing/2014/main" val="3090666478"/>
                    </a:ext>
                  </a:extLst>
                </a:gridCol>
                <a:gridCol w="1764983">
                  <a:extLst>
                    <a:ext uri="{9D8B030D-6E8A-4147-A177-3AD203B41FA5}">
                      <a16:colId xmlns:a16="http://schemas.microsoft.com/office/drawing/2014/main" val="1626607588"/>
                    </a:ext>
                  </a:extLst>
                </a:gridCol>
              </a:tblGrid>
              <a:tr h="35672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Academic Year: 2022/2023</a:t>
                      </a:r>
                      <a:endParaRPr lang="en-GB" sz="1400" b="0" i="0" u="none" strike="noStrike" kern="1200" baseline="0" dirty="0">
                        <a:solidFill>
                          <a:schemeClr val="lt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Total fund allocated: 3960.00</a:t>
                      </a:r>
                      <a:endParaRPr lang="en-GB" sz="1400" b="0" i="0" u="none" strike="noStrike" kern="1200" baseline="0" dirty="0">
                        <a:solidFill>
                          <a:schemeClr val="lt1"/>
                        </a:solidFill>
                        <a:latin typeface="+mn-lt"/>
                        <a:ea typeface="+mn-ea"/>
                        <a:cs typeface="+mn-cs"/>
                      </a:endParaRPr>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Date Updated:</a:t>
                      </a:r>
                      <a:endParaRPr lang="en-GB" sz="1400" b="0" i="0" u="none" strike="noStrike" kern="1200" baseline="0" dirty="0">
                        <a:solidFill>
                          <a:schemeClr val="lt1"/>
                        </a:solidFill>
                        <a:latin typeface="+mn-lt"/>
                        <a:ea typeface="+mn-ea"/>
                        <a:cs typeface="+mn-cs"/>
                      </a:endParaRPr>
                    </a:p>
                  </a:txBody>
                  <a:tcPr/>
                </a:tc>
                <a:tc hMerge="1">
                  <a:txBody>
                    <a:bodyPr/>
                    <a:lstStyle/>
                    <a:p>
                      <a:endParaRPr lang="en-GB"/>
                    </a:p>
                  </a:txBody>
                  <a:tcPr/>
                </a:tc>
                <a:tc>
                  <a:txBody>
                    <a:bodyPr/>
                    <a:lstStyle/>
                    <a:p>
                      <a:endParaRPr lang="en-GB" dirty="0"/>
                    </a:p>
                  </a:txBody>
                  <a:tcPr/>
                </a:tc>
                <a:extLst>
                  <a:ext uri="{0D108BD9-81ED-4DB2-BD59-A6C34878D82A}">
                    <a16:rowId xmlns:a16="http://schemas.microsoft.com/office/drawing/2014/main" val="167660030"/>
                  </a:ext>
                </a:extLst>
              </a:tr>
              <a:tr h="416175">
                <a:tc rowSpan="2" gridSpan="4">
                  <a:txBody>
                    <a:bodyPr/>
                    <a:lstStyle/>
                    <a:p>
                      <a:r>
                        <a:rPr lang="en-GB" sz="1200" b="1" i="0" u="none" strike="noStrike" kern="1200" baseline="0" dirty="0">
                          <a:solidFill>
                            <a:schemeClr val="dk1"/>
                          </a:solidFill>
                          <a:latin typeface="+mn-lt"/>
                          <a:ea typeface="+mn-ea"/>
                          <a:cs typeface="+mn-cs"/>
                        </a:rPr>
                        <a:t>Key indicator 1: </a:t>
                      </a:r>
                      <a:r>
                        <a:rPr lang="en-GB" sz="1200" b="0" i="0" u="none" strike="noStrike" kern="1200" baseline="0" dirty="0">
                          <a:solidFill>
                            <a:schemeClr val="dk1"/>
                          </a:solidFill>
                          <a:latin typeface="+mn-lt"/>
                          <a:ea typeface="+mn-ea"/>
                          <a:cs typeface="+mn-cs"/>
                        </a:rPr>
                        <a:t>The engagement of all pupils in regular physical activity – Chief Medical Officer guidelines recommend that primary school children undertake at least 30 minutes of physical activity a day in school </a:t>
                      </a:r>
                      <a:r>
                        <a:rPr lang="en-GB" sz="1800" b="0" i="0" u="none" strike="noStrike" kern="1200" baseline="0" dirty="0">
                          <a:solidFill>
                            <a:schemeClr val="dk1"/>
                          </a:solidFill>
                          <a:latin typeface="+mn-lt"/>
                          <a:ea typeface="+mn-ea"/>
                          <a:cs typeface="+mn-cs"/>
                        </a:rPr>
                        <a:t>	</a:t>
                      </a:r>
                    </a:p>
                  </a:txBody>
                  <a:tcPr/>
                </a:tc>
                <a:tc rowSpan="2" hMerge="1">
                  <a:txBody>
                    <a:bodyPr/>
                    <a:lstStyle/>
                    <a:p>
                      <a:endParaRPr lang="en-GB" dirty="0"/>
                    </a:p>
                  </a:txBody>
                  <a:tcPr/>
                </a:tc>
                <a:tc rowSpan="2" hMerge="1">
                  <a:txBody>
                    <a:bodyPr/>
                    <a:lstStyle/>
                    <a:p>
                      <a:endParaRPr lang="en-GB" dirty="0"/>
                    </a:p>
                  </a:txBody>
                  <a:tcPr/>
                </a:tc>
                <a:tc rowSpan="2" hMerge="1">
                  <a:txBody>
                    <a:bodyPr/>
                    <a:lstStyle/>
                    <a:p>
                      <a:endParaRPr lang="en-GB"/>
                    </a:p>
                  </a:txBody>
                  <a:tcPr/>
                </a:tc>
                <a:tc>
                  <a:txBody>
                    <a:bodyPr/>
                    <a:lstStyle/>
                    <a:p>
                      <a:r>
                        <a:rPr lang="en-GB" sz="1100" b="0" i="0" u="none" strike="noStrike" baseline="0" dirty="0">
                          <a:solidFill>
                            <a:srgbClr val="000000"/>
                          </a:solidFill>
                          <a:latin typeface="Calibri" panose="020F0502020204030204" pitchFamily="34" charset="0"/>
                        </a:rPr>
                        <a:t>Percentage of total allocation: 	</a:t>
                      </a:r>
                    </a:p>
                  </a:txBody>
                  <a:tcPr/>
                </a:tc>
                <a:extLst>
                  <a:ext uri="{0D108BD9-81ED-4DB2-BD59-A6C34878D82A}">
                    <a16:rowId xmlns:a16="http://schemas.microsoft.com/office/drawing/2014/main" val="1820834556"/>
                  </a:ext>
                </a:extLst>
              </a:tr>
              <a:tr h="254016">
                <a:tc gridSpan="4" vMerge="1">
                  <a:txBody>
                    <a:bodyPr/>
                    <a:lstStyle/>
                    <a:p>
                      <a:endParaRPr lang="en-GB"/>
                    </a:p>
                  </a:txBody>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tc>
                  <a:txBody>
                    <a:bodyPr/>
                    <a:lstStyle/>
                    <a:p>
                      <a:r>
                        <a:rPr lang="en-GB" sz="1100" b="0" i="0" u="none" strike="noStrike" baseline="0" dirty="0">
                          <a:solidFill>
                            <a:srgbClr val="000000"/>
                          </a:solidFill>
                          <a:latin typeface="Calibri" panose="020F0502020204030204" pitchFamily="34" charset="0"/>
                        </a:rPr>
                        <a:t>% 	</a:t>
                      </a:r>
                    </a:p>
                  </a:txBody>
                  <a:tcPr/>
                </a:tc>
                <a:extLst>
                  <a:ext uri="{0D108BD9-81ED-4DB2-BD59-A6C34878D82A}">
                    <a16:rowId xmlns:a16="http://schemas.microsoft.com/office/drawing/2014/main" val="3802169179"/>
                  </a:ext>
                </a:extLst>
              </a:tr>
              <a:tr h="67737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School focus with clarity on intended impact on pupils: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Actions to achieve: </a:t>
                      </a:r>
                      <a:endParaRPr lang="en-GB" sz="1800" b="0" i="0" u="none" strike="noStrike" kern="1200" baseline="0" dirty="0">
                        <a:solidFill>
                          <a:schemeClr val="dk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Funding allocated</a:t>
                      </a:r>
                      <a:r>
                        <a:rPr lang="en-GB" sz="1800" b="0" i="0" u="none" strike="noStrike" kern="1200" baseline="0" dirty="0">
                          <a:solidFill>
                            <a:schemeClr val="dk1"/>
                          </a:solidFill>
                          <a:latin typeface="+mn-lt"/>
                          <a:ea typeface="+mn-ea"/>
                          <a:cs typeface="+mn-cs"/>
                        </a:rPr>
                        <a:t>: </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Evidence and impact: </a:t>
                      </a:r>
                      <a:endParaRPr lang="en-GB" sz="1800" b="0" i="0" u="none" strike="noStrike" kern="1200" baseline="0" dirty="0">
                        <a:solidFill>
                          <a:schemeClr val="dk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Sustainability and suggested next steps: </a:t>
                      </a:r>
                      <a:endParaRPr lang="en-GB" sz="1800" b="0" i="0" u="none" strike="noStrike" kern="1200" baseline="0" dirty="0">
                        <a:solidFill>
                          <a:schemeClr val="dk1"/>
                        </a:solidFill>
                        <a:latin typeface="+mn-lt"/>
                        <a:ea typeface="+mn-ea"/>
                        <a:cs typeface="+mn-cs"/>
                      </a:endParaRPr>
                    </a:p>
                  </a:txBody>
                  <a:tcPr/>
                </a:tc>
                <a:extLst>
                  <a:ext uri="{0D108BD9-81ED-4DB2-BD59-A6C34878D82A}">
                    <a16:rowId xmlns:a16="http://schemas.microsoft.com/office/drawing/2014/main" val="1781661695"/>
                  </a:ext>
                </a:extLst>
              </a:tr>
              <a:tr h="3656392">
                <a:tc>
                  <a:txBody>
                    <a:bodyPr/>
                    <a:lstStyle/>
                    <a:p>
                      <a:r>
                        <a:rPr lang="en-GB" sz="1200" b="0" i="0" u="none" strike="noStrike" kern="1200" baseline="0" dirty="0">
                          <a:solidFill>
                            <a:schemeClr val="dk1"/>
                          </a:solidFill>
                          <a:latin typeface="+mn-lt"/>
                          <a:ea typeface="+mn-ea"/>
                          <a:cs typeface="+mn-cs"/>
                        </a:rPr>
                        <a:t>o To provide more focus on physical activity to ensure children increase their activity to at least 30 minutes a day.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txBody>
                  <a:tcPr/>
                </a:tc>
                <a:tc>
                  <a:txBody>
                    <a:bodyPr/>
                    <a:lstStyle/>
                    <a:p>
                      <a:r>
                        <a:rPr lang="en-GB" sz="1200" b="0" i="0" u="none" strike="noStrike" kern="1200" baseline="0" dirty="0">
                          <a:solidFill>
                            <a:schemeClr val="dk1"/>
                          </a:solidFill>
                          <a:latin typeface="+mn-lt"/>
                          <a:ea typeface="+mn-ea"/>
                          <a:cs typeface="+mn-cs"/>
                        </a:rPr>
                        <a:t>PE staff to deliver sessions of sport over lunchtime. Activities will be varied and determined through pupil voice to appeal to all pupils. Equipment to deliver high-quality sessions to be provided.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txBody>
                  <a:tcPr/>
                </a:tc>
                <a:tc>
                  <a:txBody>
                    <a:bodyPr/>
                    <a:lstStyle/>
                    <a:p>
                      <a:r>
                        <a:rPr lang="en-GB" sz="1800" b="0" i="0" u="none" strike="noStrike" kern="1200" baseline="0" dirty="0">
                          <a:solidFill>
                            <a:schemeClr val="dk1"/>
                          </a:solidFill>
                          <a:latin typeface="+mn-lt"/>
                          <a:ea typeface="+mn-ea"/>
                          <a:cs typeface="+mn-cs"/>
                        </a:rPr>
                        <a:t> </a:t>
                      </a:r>
                    </a:p>
                    <a:p>
                      <a:r>
                        <a:rPr lang="en-GB" sz="1800" b="0" i="0" u="none" strike="noStrike" kern="1200" baseline="0" dirty="0">
                          <a:solidFill>
                            <a:schemeClr val="dk1"/>
                          </a:solidFill>
                          <a:latin typeface="+mn-lt"/>
                          <a:ea typeface="+mn-ea"/>
                          <a:cs typeface="+mn-cs"/>
                        </a:rPr>
                        <a:t>£3960</a:t>
                      </a:r>
                    </a:p>
                    <a:p>
                      <a:r>
                        <a:rPr lang="en-GB" sz="1800" b="0" i="0" u="none" strike="noStrike" kern="1200" baseline="0" dirty="0">
                          <a:solidFill>
                            <a:schemeClr val="dk1"/>
                          </a:solidFill>
                          <a:latin typeface="+mn-lt"/>
                          <a:ea typeface="+mn-ea"/>
                          <a:cs typeface="+mn-cs"/>
                        </a:rPr>
                        <a:t>	</a:t>
                      </a:r>
                    </a:p>
                    <a:p>
                      <a:endParaRPr lang="en-GB" dirty="0"/>
                    </a:p>
                    <a:p>
                      <a:endParaRPr lang="en-GB" dirty="0"/>
                    </a:p>
                    <a:p>
                      <a:endParaRPr lang="en-GB" dirty="0"/>
                    </a:p>
                    <a:p>
                      <a:endParaRPr lang="en-GB" dirty="0"/>
                    </a:p>
                    <a:p>
                      <a:endParaRPr lang="en-GB" dirty="0"/>
                    </a:p>
                    <a:p>
                      <a:endParaRPr lang="en-GB" dirty="0"/>
                    </a:p>
                    <a:p>
                      <a:endParaRPr lang="en-GB" dirty="0">
                        <a:highlight>
                          <a:srgbClr val="FFFF00"/>
                        </a:highlight>
                      </a:endParaRPr>
                    </a:p>
                  </a:txBody>
                  <a:tcPr/>
                </a:tc>
                <a:tc>
                  <a:txBody>
                    <a:bodyPr/>
                    <a:lstStyle/>
                    <a:p>
                      <a:r>
                        <a:rPr lang="en-GB" sz="1200" b="0" i="0" u="none" strike="noStrike" kern="1200" baseline="0" dirty="0">
                          <a:solidFill>
                            <a:schemeClr val="dk1"/>
                          </a:solidFill>
                          <a:latin typeface="+mn-lt"/>
                          <a:ea typeface="+mn-ea"/>
                          <a:cs typeface="+mn-cs"/>
                        </a:rPr>
                        <a:t>75% of pupils within each year group participated in sporting activities during lunchtime over the year and pupil feedback indicates that pupils felt they were more active during lunch times because of this.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dirty="0"/>
                    </a:p>
                  </a:txBody>
                  <a:tcPr/>
                </a:tc>
                <a:tc>
                  <a:txBody>
                    <a:bodyPr/>
                    <a:lstStyle/>
                    <a:p>
                      <a:r>
                        <a:rPr lang="en-GB" sz="1100" dirty="0"/>
                        <a:t>Review timetable for September going forward</a:t>
                      </a:r>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txBody>
                  <a:tcPr/>
                </a:tc>
                <a:extLst>
                  <a:ext uri="{0D108BD9-81ED-4DB2-BD59-A6C34878D82A}">
                    <a16:rowId xmlns:a16="http://schemas.microsoft.com/office/drawing/2014/main" val="3333910790"/>
                  </a:ext>
                </a:extLst>
              </a:tr>
            </a:tbl>
          </a:graphicData>
        </a:graphic>
      </p:graphicFrame>
      <p:pic>
        <p:nvPicPr>
          <p:cNvPr id="5" name="Picture 4">
            <a:extLst>
              <a:ext uri="{FF2B5EF4-FFF2-40B4-BE49-F238E27FC236}">
                <a16:creationId xmlns:a16="http://schemas.microsoft.com/office/drawing/2014/main" id="{78577688-F54D-4208-9F8E-A477FF86963D}"/>
              </a:ext>
            </a:extLst>
          </p:cNvPr>
          <p:cNvPicPr>
            <a:picLocks noChangeAspect="1"/>
          </p:cNvPicPr>
          <p:nvPr/>
        </p:nvPicPr>
        <p:blipFill>
          <a:blip r:embed="rId2"/>
          <a:stretch>
            <a:fillRect/>
          </a:stretch>
        </p:blipFill>
        <p:spPr>
          <a:xfrm>
            <a:off x="756799" y="5714997"/>
            <a:ext cx="4194472" cy="1137347"/>
          </a:xfrm>
          <a:prstGeom prst="rect">
            <a:avLst/>
          </a:prstGeom>
        </p:spPr>
      </p:pic>
    </p:spTree>
    <p:extLst>
      <p:ext uri="{BB962C8B-B14F-4D97-AF65-F5344CB8AC3E}">
        <p14:creationId xmlns:p14="http://schemas.microsoft.com/office/powerpoint/2010/main" val="20247899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6291-1853-4B7E-809E-CC09D8DF1BE6}"/>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58F0A73F-AC08-4359-90C8-975D5ED48B47}"/>
              </a:ext>
            </a:extLst>
          </p:cNvPr>
          <p:cNvSpPr>
            <a:spLocks noGrp="1"/>
          </p:cNvSpPr>
          <p:nvPr>
            <p:ph type="subTitle" idx="1"/>
          </p:nvPr>
        </p:nvSpPr>
        <p:spPr/>
        <p:txBody>
          <a:bodyPr/>
          <a:lstStyle/>
          <a:p>
            <a:endParaRPr lang="en-GB"/>
          </a:p>
        </p:txBody>
      </p:sp>
      <p:graphicFrame>
        <p:nvGraphicFramePr>
          <p:cNvPr id="6" name="Table 6">
            <a:extLst>
              <a:ext uri="{FF2B5EF4-FFF2-40B4-BE49-F238E27FC236}">
                <a16:creationId xmlns:a16="http://schemas.microsoft.com/office/drawing/2014/main" id="{BEA28A5C-5C65-4D40-B17C-DF392A236C29}"/>
              </a:ext>
            </a:extLst>
          </p:cNvPr>
          <p:cNvGraphicFramePr>
            <a:graphicFrameLocks noGrp="1"/>
          </p:cNvGraphicFramePr>
          <p:nvPr>
            <p:extLst>
              <p:ext uri="{D42A27DB-BD31-4B8C-83A1-F6EECF244321}">
                <p14:modId xmlns:p14="http://schemas.microsoft.com/office/powerpoint/2010/main" val="294490114"/>
              </p:ext>
            </p:extLst>
          </p:nvPr>
        </p:nvGraphicFramePr>
        <p:xfrm>
          <a:off x="862817" y="450167"/>
          <a:ext cx="11066584" cy="5050301"/>
        </p:xfrm>
        <a:graphic>
          <a:graphicData uri="http://schemas.openxmlformats.org/drawingml/2006/table">
            <a:tbl>
              <a:tblPr firstRow="1" bandRow="1">
                <a:tableStyleId>{5C22544A-7EE6-4342-B048-85BDC9FD1C3A}</a:tableStyleId>
              </a:tblPr>
              <a:tblGrid>
                <a:gridCol w="2766646">
                  <a:extLst>
                    <a:ext uri="{9D8B030D-6E8A-4147-A177-3AD203B41FA5}">
                      <a16:colId xmlns:a16="http://schemas.microsoft.com/office/drawing/2014/main" val="1565091496"/>
                    </a:ext>
                  </a:extLst>
                </a:gridCol>
                <a:gridCol w="2766646">
                  <a:extLst>
                    <a:ext uri="{9D8B030D-6E8A-4147-A177-3AD203B41FA5}">
                      <a16:colId xmlns:a16="http://schemas.microsoft.com/office/drawing/2014/main" val="3779631633"/>
                    </a:ext>
                  </a:extLst>
                </a:gridCol>
                <a:gridCol w="989429">
                  <a:extLst>
                    <a:ext uri="{9D8B030D-6E8A-4147-A177-3AD203B41FA5}">
                      <a16:colId xmlns:a16="http://schemas.microsoft.com/office/drawing/2014/main" val="3638142046"/>
                    </a:ext>
                  </a:extLst>
                </a:gridCol>
                <a:gridCol w="2743200">
                  <a:extLst>
                    <a:ext uri="{9D8B030D-6E8A-4147-A177-3AD203B41FA5}">
                      <a16:colId xmlns:a16="http://schemas.microsoft.com/office/drawing/2014/main" val="3090666478"/>
                    </a:ext>
                  </a:extLst>
                </a:gridCol>
                <a:gridCol w="1800663">
                  <a:extLst>
                    <a:ext uri="{9D8B030D-6E8A-4147-A177-3AD203B41FA5}">
                      <a16:colId xmlns:a16="http://schemas.microsoft.com/office/drawing/2014/main" val="1626607588"/>
                    </a:ext>
                  </a:extLst>
                </a:gridCol>
              </a:tblGrid>
              <a:tr h="37428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Academic Year: 2021/22</a:t>
                      </a:r>
                      <a:endParaRPr lang="en-GB" sz="1400" b="0" i="0" u="none" strike="noStrike" kern="1200" baseline="0" dirty="0">
                        <a:solidFill>
                          <a:schemeClr val="lt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Total fund allocated: £4410.00</a:t>
                      </a:r>
                      <a:endParaRPr lang="en-GB" sz="1400" b="0" i="0" u="none" strike="noStrike" kern="1200" baseline="0" dirty="0">
                        <a:solidFill>
                          <a:schemeClr val="lt1"/>
                        </a:solidFill>
                        <a:latin typeface="+mn-lt"/>
                        <a:ea typeface="+mn-ea"/>
                        <a:cs typeface="+mn-cs"/>
                      </a:endParaRPr>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Date Updated: </a:t>
                      </a:r>
                      <a:r>
                        <a:rPr lang="en-GB" sz="1400" b="0" i="0" u="none" strike="noStrike" kern="1200" baseline="0" dirty="0">
                          <a:solidFill>
                            <a:schemeClr val="lt1"/>
                          </a:solidFill>
                          <a:latin typeface="+mn-lt"/>
                          <a:ea typeface="+mn-ea"/>
                          <a:cs typeface="+mn-cs"/>
                        </a:rPr>
                        <a:t>	</a:t>
                      </a:r>
                    </a:p>
                  </a:txBody>
                  <a:tcPr/>
                </a:tc>
                <a:tc hMerge="1">
                  <a:txBody>
                    <a:bodyPr/>
                    <a:lstStyle/>
                    <a:p>
                      <a:endParaRPr lang="en-GB"/>
                    </a:p>
                  </a:txBody>
                  <a:tcPr/>
                </a:tc>
                <a:tc>
                  <a:txBody>
                    <a:bodyPr/>
                    <a:lstStyle/>
                    <a:p>
                      <a:endParaRPr lang="en-GB" dirty="0"/>
                    </a:p>
                  </a:txBody>
                  <a:tcPr/>
                </a:tc>
                <a:extLst>
                  <a:ext uri="{0D108BD9-81ED-4DB2-BD59-A6C34878D82A}">
                    <a16:rowId xmlns:a16="http://schemas.microsoft.com/office/drawing/2014/main" val="167660030"/>
                  </a:ext>
                </a:extLst>
              </a:tr>
              <a:tr h="430686">
                <a:tc rowSpan="2" gridSpan="4">
                  <a:txBody>
                    <a:bodyPr/>
                    <a:lstStyle/>
                    <a:p>
                      <a:r>
                        <a:rPr lang="en-GB" sz="1200" b="1" i="0" u="none" strike="noStrike" kern="1200" baseline="0" dirty="0">
                          <a:solidFill>
                            <a:schemeClr val="dk1"/>
                          </a:solidFill>
                          <a:latin typeface="+mn-lt"/>
                          <a:ea typeface="+mn-ea"/>
                          <a:cs typeface="+mn-cs"/>
                        </a:rPr>
                        <a:t>Key indicator 1: </a:t>
                      </a:r>
                      <a:r>
                        <a:rPr lang="en-GB" sz="1200" b="0" i="0" u="none" strike="noStrike" kern="1200" baseline="0" dirty="0">
                          <a:solidFill>
                            <a:schemeClr val="dk1"/>
                          </a:solidFill>
                          <a:latin typeface="+mn-lt"/>
                          <a:ea typeface="+mn-ea"/>
                          <a:cs typeface="+mn-cs"/>
                        </a:rPr>
                        <a:t>The engagement of all pupils in regular physical activity – Chief Medical Officer guidelines recommend that primary school children undertake at least 30 minutes of physical activity a day in school </a:t>
                      </a:r>
                      <a:r>
                        <a:rPr lang="en-GB" sz="1800" b="0" i="0" u="none" strike="noStrike" kern="1200" baseline="0" dirty="0">
                          <a:solidFill>
                            <a:schemeClr val="dk1"/>
                          </a:solidFill>
                          <a:latin typeface="+mn-lt"/>
                          <a:ea typeface="+mn-ea"/>
                          <a:cs typeface="+mn-cs"/>
                        </a:rPr>
                        <a:t>	</a:t>
                      </a:r>
                    </a:p>
                  </a:txBody>
                  <a:tcPr/>
                </a:tc>
                <a:tc rowSpan="2" hMerge="1">
                  <a:txBody>
                    <a:bodyPr/>
                    <a:lstStyle/>
                    <a:p>
                      <a:endParaRPr lang="en-GB" dirty="0"/>
                    </a:p>
                  </a:txBody>
                  <a:tcPr/>
                </a:tc>
                <a:tc rowSpan="2" hMerge="1">
                  <a:txBody>
                    <a:bodyPr/>
                    <a:lstStyle/>
                    <a:p>
                      <a:endParaRPr lang="en-GB" dirty="0"/>
                    </a:p>
                  </a:txBody>
                  <a:tcPr/>
                </a:tc>
                <a:tc rowSpan="2" hMerge="1">
                  <a:txBody>
                    <a:bodyPr/>
                    <a:lstStyle/>
                    <a:p>
                      <a:endParaRPr lang="en-GB"/>
                    </a:p>
                  </a:txBody>
                  <a:tcPr/>
                </a:tc>
                <a:tc>
                  <a:txBody>
                    <a:bodyPr/>
                    <a:lstStyle/>
                    <a:p>
                      <a:r>
                        <a:rPr lang="en-GB" sz="1100" b="0" i="0" u="none" strike="noStrike" baseline="0" dirty="0">
                          <a:solidFill>
                            <a:srgbClr val="000000"/>
                          </a:solidFill>
                          <a:latin typeface="Calibri" panose="020F0502020204030204" pitchFamily="34" charset="0"/>
                        </a:rPr>
                        <a:t>Percentage of total allocation: 	</a:t>
                      </a:r>
                    </a:p>
                  </a:txBody>
                  <a:tcPr/>
                </a:tc>
                <a:extLst>
                  <a:ext uri="{0D108BD9-81ED-4DB2-BD59-A6C34878D82A}">
                    <a16:rowId xmlns:a16="http://schemas.microsoft.com/office/drawing/2014/main" val="1820834556"/>
                  </a:ext>
                </a:extLst>
              </a:tr>
              <a:tr h="276869">
                <a:tc gridSpan="4" vMerge="1">
                  <a:txBody>
                    <a:bodyPr/>
                    <a:lstStyle/>
                    <a:p>
                      <a:endParaRPr lang="en-GB"/>
                    </a:p>
                  </a:txBody>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tc>
                  <a:txBody>
                    <a:bodyPr/>
                    <a:lstStyle/>
                    <a:p>
                      <a:r>
                        <a:rPr lang="en-GB" sz="1100" b="0" i="0" u="none" strike="noStrike" baseline="0" dirty="0">
                          <a:solidFill>
                            <a:srgbClr val="000000"/>
                          </a:solidFill>
                          <a:latin typeface="Calibri" panose="020F0502020204030204" pitchFamily="34" charset="0"/>
                        </a:rPr>
                        <a:t>% 	</a:t>
                      </a:r>
                    </a:p>
                  </a:txBody>
                  <a:tcPr/>
                </a:tc>
                <a:extLst>
                  <a:ext uri="{0D108BD9-81ED-4DB2-BD59-A6C34878D82A}">
                    <a16:rowId xmlns:a16="http://schemas.microsoft.com/office/drawing/2014/main" val="3802169179"/>
                  </a:ext>
                </a:extLst>
              </a:tr>
              <a:tr h="7383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School focus with clarity on intended impact on pupils: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Actions to achieve: </a:t>
                      </a:r>
                      <a:endParaRPr lang="en-GB" sz="1800" b="0" i="0" u="none" strike="noStrike" kern="1200" baseline="0" dirty="0">
                        <a:solidFill>
                          <a:schemeClr val="dk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Funding allocated</a:t>
                      </a:r>
                      <a:r>
                        <a:rPr lang="en-GB" sz="1800" b="0" i="0" u="none" strike="noStrike" kern="1200" baseline="0" dirty="0">
                          <a:solidFill>
                            <a:schemeClr val="dk1"/>
                          </a:solidFill>
                          <a:latin typeface="+mn-lt"/>
                          <a:ea typeface="+mn-ea"/>
                          <a:cs typeface="+mn-cs"/>
                        </a:rPr>
                        <a:t>: </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Evidence and impact: </a:t>
                      </a:r>
                      <a:endParaRPr lang="en-GB" sz="1800" b="0" i="0" u="none" strike="noStrike" kern="1200" baseline="0" dirty="0">
                        <a:solidFill>
                          <a:schemeClr val="dk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Sustainability and suggested next steps: </a:t>
                      </a:r>
                      <a:endParaRPr lang="en-GB" sz="1800" b="0" i="0" u="none" strike="noStrike" kern="1200" baseline="0" dirty="0">
                        <a:solidFill>
                          <a:schemeClr val="dk1"/>
                        </a:solidFill>
                        <a:latin typeface="+mn-lt"/>
                        <a:ea typeface="+mn-ea"/>
                        <a:cs typeface="+mn-cs"/>
                      </a:endParaRPr>
                    </a:p>
                  </a:txBody>
                  <a:tcPr/>
                </a:tc>
                <a:extLst>
                  <a:ext uri="{0D108BD9-81ED-4DB2-BD59-A6C34878D82A}">
                    <a16:rowId xmlns:a16="http://schemas.microsoft.com/office/drawing/2014/main" val="1781661695"/>
                  </a:ext>
                </a:extLst>
              </a:tr>
              <a:tr h="3230142">
                <a:tc>
                  <a:txBody>
                    <a:bodyPr/>
                    <a:lstStyle/>
                    <a:p>
                      <a:r>
                        <a:rPr lang="en-GB" sz="1200" b="0" i="0" u="none" strike="noStrike" kern="1200" baseline="0" dirty="0">
                          <a:solidFill>
                            <a:schemeClr val="dk1"/>
                          </a:solidFill>
                          <a:latin typeface="+mn-lt"/>
                          <a:ea typeface="+mn-ea"/>
                          <a:cs typeface="+mn-cs"/>
                        </a:rPr>
                        <a:t>o Further increase the quality of provision and practice of sport across the school.</a:t>
                      </a:r>
                    </a:p>
                    <a:p>
                      <a:r>
                        <a:rPr lang="en-GB" sz="1800" b="0" i="0" u="none" strike="noStrike" kern="1200" baseline="0" dirty="0">
                          <a:solidFill>
                            <a:schemeClr val="dk1"/>
                          </a:solidFill>
                          <a:latin typeface="+mn-lt"/>
                          <a:ea typeface="+mn-ea"/>
                          <a:cs typeface="+mn-cs"/>
                        </a:rPr>
                        <a:t>	</a:t>
                      </a:r>
                    </a:p>
                    <a:p>
                      <a:endParaRPr lang="en-GB" sz="1200" dirty="0"/>
                    </a:p>
                  </a:txBody>
                  <a:tcPr/>
                </a:tc>
                <a:tc>
                  <a:txBody>
                    <a:bodyPr/>
                    <a:lstStyle/>
                    <a:p>
                      <a:r>
                        <a:rPr lang="en-GB" sz="1200" b="0" i="0" u="none" strike="noStrike" kern="1200" baseline="0" dirty="0">
                          <a:solidFill>
                            <a:schemeClr val="dk1"/>
                          </a:solidFill>
                          <a:latin typeface="+mn-lt"/>
                          <a:ea typeface="+mn-ea"/>
                          <a:cs typeface="+mn-cs"/>
                        </a:rPr>
                        <a:t>Continue to run a range of after-school multi-sport activities alongside sports training for school teams.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txBody>
                  <a:tcPr/>
                </a:tc>
                <a:tc>
                  <a:txBody>
                    <a:bodyPr/>
                    <a:lstStyle/>
                    <a:p>
                      <a:r>
                        <a:rPr lang="en-GB" sz="1800" b="0" i="0" u="none" strike="noStrike" kern="1200" baseline="0" dirty="0">
                          <a:solidFill>
                            <a:schemeClr val="dk1"/>
                          </a:solidFill>
                          <a:latin typeface="+mn-lt"/>
                          <a:ea typeface="+mn-ea"/>
                          <a:cs typeface="+mn-cs"/>
                        </a:rPr>
                        <a:t>4910.00£	</a:t>
                      </a:r>
                    </a:p>
                    <a:p>
                      <a:endParaRPr lang="en-GB" dirty="0"/>
                    </a:p>
                    <a:p>
                      <a:endParaRPr lang="en-GB" dirty="0"/>
                    </a:p>
                    <a:p>
                      <a:endParaRPr lang="en-GB" dirty="0"/>
                    </a:p>
                    <a:p>
                      <a:endParaRPr lang="en-GB" dirty="0"/>
                    </a:p>
                    <a:p>
                      <a:endParaRPr lang="en-GB" dirty="0"/>
                    </a:p>
                    <a:p>
                      <a:endParaRPr lang="en-GB" dirty="0"/>
                    </a:p>
                    <a:p>
                      <a:endParaRPr lang="en-GB" dirty="0"/>
                    </a:p>
                  </a:txBody>
                  <a:tcPr/>
                </a:tc>
                <a:tc>
                  <a:txBody>
                    <a:bodyPr/>
                    <a:lstStyle/>
                    <a:p>
                      <a:r>
                        <a:rPr lang="en-GB" sz="1200" b="0" i="0" u="none" strike="noStrike" kern="1200" baseline="0" dirty="0">
                          <a:solidFill>
                            <a:schemeClr val="dk1"/>
                          </a:solidFill>
                          <a:latin typeface="+mn-lt"/>
                          <a:ea typeface="+mn-ea"/>
                          <a:cs typeface="+mn-cs"/>
                        </a:rPr>
                        <a:t>o Staff/Pupil feedback carried out to see if there has been a positive experience and impact measurable through performance related targets. </a:t>
                      </a:r>
                    </a:p>
                    <a:p>
                      <a:r>
                        <a:rPr lang="en-GB" sz="1200" b="0" i="0" u="none" strike="noStrike" kern="1200" baseline="0" dirty="0">
                          <a:solidFill>
                            <a:schemeClr val="dk1"/>
                          </a:solidFill>
                          <a:latin typeface="+mn-lt"/>
                          <a:ea typeface="+mn-ea"/>
                          <a:cs typeface="+mn-cs"/>
                        </a:rPr>
                        <a:t>Part of the PE curriculum lessons</a:t>
                      </a:r>
                      <a:r>
                        <a:rPr lang="en-GB" sz="1800" b="0" i="0" u="none" strike="noStrike" kern="1200" baseline="0" dirty="0">
                          <a:solidFill>
                            <a:schemeClr val="dk1"/>
                          </a:solidFill>
                          <a:latin typeface="+mn-lt"/>
                          <a:ea typeface="+mn-ea"/>
                          <a:cs typeface="+mn-cs"/>
                        </a:rPr>
                        <a:t>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txBody>
                  <a:tcPr/>
                </a:tc>
                <a:tc>
                  <a:txBody>
                    <a:bodyPr/>
                    <a:lstStyle/>
                    <a:p>
                      <a:endParaRPr lang="en-GB" sz="1200" dirty="0"/>
                    </a:p>
                    <a:p>
                      <a:endParaRPr lang="en-GB" sz="1200" dirty="0"/>
                    </a:p>
                    <a:p>
                      <a:endParaRPr lang="en-GB" sz="1200" dirty="0"/>
                    </a:p>
                    <a:p>
                      <a:r>
                        <a:rPr lang="en-GB" sz="1200" dirty="0"/>
                        <a:t>Continue with provision</a:t>
                      </a:r>
                    </a:p>
                    <a:p>
                      <a:endParaRPr lang="en-GB" sz="1200" dirty="0"/>
                    </a:p>
                    <a:p>
                      <a:endParaRPr lang="en-GB" sz="1200" dirty="0"/>
                    </a:p>
                    <a:p>
                      <a:endParaRPr lang="en-GB" sz="1200" dirty="0"/>
                    </a:p>
                    <a:p>
                      <a:endParaRPr lang="en-GB" sz="1200" dirty="0"/>
                    </a:p>
                    <a:p>
                      <a:endParaRPr lang="en-GB" sz="1200" dirty="0"/>
                    </a:p>
                    <a:p>
                      <a:endParaRPr lang="en-GB" sz="1200" dirty="0"/>
                    </a:p>
                  </a:txBody>
                  <a:tcPr/>
                </a:tc>
                <a:extLst>
                  <a:ext uri="{0D108BD9-81ED-4DB2-BD59-A6C34878D82A}">
                    <a16:rowId xmlns:a16="http://schemas.microsoft.com/office/drawing/2014/main" val="3333910790"/>
                  </a:ext>
                </a:extLst>
              </a:tr>
            </a:tbl>
          </a:graphicData>
        </a:graphic>
      </p:graphicFrame>
      <p:pic>
        <p:nvPicPr>
          <p:cNvPr id="5" name="Picture 4">
            <a:extLst>
              <a:ext uri="{FF2B5EF4-FFF2-40B4-BE49-F238E27FC236}">
                <a16:creationId xmlns:a16="http://schemas.microsoft.com/office/drawing/2014/main" id="{E05C69D5-5AC4-41CD-8761-21409544A3DA}"/>
              </a:ext>
            </a:extLst>
          </p:cNvPr>
          <p:cNvPicPr>
            <a:picLocks noChangeAspect="1"/>
          </p:cNvPicPr>
          <p:nvPr/>
        </p:nvPicPr>
        <p:blipFill>
          <a:blip r:embed="rId2"/>
          <a:stretch>
            <a:fillRect/>
          </a:stretch>
        </p:blipFill>
        <p:spPr>
          <a:xfrm>
            <a:off x="862817" y="5592543"/>
            <a:ext cx="3916774" cy="1062048"/>
          </a:xfrm>
          <a:prstGeom prst="rect">
            <a:avLst/>
          </a:prstGeom>
        </p:spPr>
      </p:pic>
    </p:spTree>
    <p:extLst>
      <p:ext uri="{BB962C8B-B14F-4D97-AF65-F5344CB8AC3E}">
        <p14:creationId xmlns:p14="http://schemas.microsoft.com/office/powerpoint/2010/main" val="31108971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6291-1853-4B7E-809E-CC09D8DF1BE6}"/>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58F0A73F-AC08-4359-90C8-975D5ED48B47}"/>
              </a:ext>
            </a:extLst>
          </p:cNvPr>
          <p:cNvSpPr>
            <a:spLocks noGrp="1"/>
          </p:cNvSpPr>
          <p:nvPr>
            <p:ph type="subTitle" idx="1"/>
          </p:nvPr>
        </p:nvSpPr>
        <p:spPr/>
        <p:txBody>
          <a:bodyPr/>
          <a:lstStyle/>
          <a:p>
            <a:endParaRPr lang="en-GB"/>
          </a:p>
        </p:txBody>
      </p:sp>
      <p:graphicFrame>
        <p:nvGraphicFramePr>
          <p:cNvPr id="4" name="Table 4">
            <a:extLst>
              <a:ext uri="{FF2B5EF4-FFF2-40B4-BE49-F238E27FC236}">
                <a16:creationId xmlns:a16="http://schemas.microsoft.com/office/drawing/2014/main" id="{5613058C-FCFB-4BE5-AA82-F8FDFFAD85C6}"/>
              </a:ext>
            </a:extLst>
          </p:cNvPr>
          <p:cNvGraphicFramePr>
            <a:graphicFrameLocks noGrp="1"/>
          </p:cNvGraphicFramePr>
          <p:nvPr>
            <p:extLst>
              <p:ext uri="{D42A27DB-BD31-4B8C-83A1-F6EECF244321}">
                <p14:modId xmlns:p14="http://schemas.microsoft.com/office/powerpoint/2010/main" val="2322874330"/>
              </p:ext>
            </p:extLst>
          </p:nvPr>
        </p:nvGraphicFramePr>
        <p:xfrm>
          <a:off x="412652" y="514252"/>
          <a:ext cx="11591781" cy="4905887"/>
        </p:xfrm>
        <a:graphic>
          <a:graphicData uri="http://schemas.openxmlformats.org/drawingml/2006/table">
            <a:tbl>
              <a:tblPr firstRow="1" bandRow="1">
                <a:tableStyleId>{5C22544A-7EE6-4342-B048-85BDC9FD1C3A}</a:tableStyleId>
              </a:tblPr>
              <a:tblGrid>
                <a:gridCol w="3863926">
                  <a:extLst>
                    <a:ext uri="{9D8B030D-6E8A-4147-A177-3AD203B41FA5}">
                      <a16:colId xmlns:a16="http://schemas.microsoft.com/office/drawing/2014/main" val="1091391825"/>
                    </a:ext>
                  </a:extLst>
                </a:gridCol>
                <a:gridCol w="2902637">
                  <a:extLst>
                    <a:ext uri="{9D8B030D-6E8A-4147-A177-3AD203B41FA5}">
                      <a16:colId xmlns:a16="http://schemas.microsoft.com/office/drawing/2014/main" val="1334120088"/>
                    </a:ext>
                  </a:extLst>
                </a:gridCol>
                <a:gridCol w="961291">
                  <a:extLst>
                    <a:ext uri="{9D8B030D-6E8A-4147-A177-3AD203B41FA5}">
                      <a16:colId xmlns:a16="http://schemas.microsoft.com/office/drawing/2014/main" val="1436209732"/>
                    </a:ext>
                  </a:extLst>
                </a:gridCol>
                <a:gridCol w="1931964">
                  <a:extLst>
                    <a:ext uri="{9D8B030D-6E8A-4147-A177-3AD203B41FA5}">
                      <a16:colId xmlns:a16="http://schemas.microsoft.com/office/drawing/2014/main" val="1581205118"/>
                    </a:ext>
                  </a:extLst>
                </a:gridCol>
                <a:gridCol w="1931963">
                  <a:extLst>
                    <a:ext uri="{9D8B030D-6E8A-4147-A177-3AD203B41FA5}">
                      <a16:colId xmlns:a16="http://schemas.microsoft.com/office/drawing/2014/main" val="1873151859"/>
                    </a:ext>
                  </a:extLst>
                </a:gridCol>
              </a:tblGrid>
              <a:tr h="380842">
                <a:tc rowSpan="2" gridSpan="3">
                  <a:txBody>
                    <a:bodyPr/>
                    <a:lstStyle/>
                    <a:p>
                      <a:r>
                        <a:rPr lang="en-GB" sz="1400" b="1" i="0" u="none" strike="noStrike" kern="1200" baseline="0" dirty="0">
                          <a:solidFill>
                            <a:schemeClr val="lt1"/>
                          </a:solidFill>
                          <a:latin typeface="+mn-lt"/>
                          <a:ea typeface="+mn-ea"/>
                          <a:cs typeface="+mn-cs"/>
                        </a:rPr>
                        <a:t>Key indicator 2: </a:t>
                      </a:r>
                      <a:r>
                        <a:rPr lang="en-GB" sz="1400" b="0" i="0" u="none" strike="noStrike" kern="1200" baseline="0" dirty="0">
                          <a:solidFill>
                            <a:schemeClr val="lt1"/>
                          </a:solidFill>
                          <a:latin typeface="+mn-lt"/>
                          <a:ea typeface="+mn-ea"/>
                          <a:cs typeface="+mn-cs"/>
                        </a:rPr>
                        <a:t>The profile of PESSPA being raised across the school as a tool for whole school improvement </a:t>
                      </a:r>
                      <a:r>
                        <a:rPr lang="en-GB" sz="1800" b="0" i="0" u="none" strike="noStrike" kern="1200" baseline="0" dirty="0">
                          <a:solidFill>
                            <a:schemeClr val="lt1"/>
                          </a:solidFill>
                          <a:latin typeface="+mn-lt"/>
                          <a:ea typeface="+mn-ea"/>
                          <a:cs typeface="+mn-cs"/>
                        </a:rPr>
                        <a:t>	</a:t>
                      </a:r>
                    </a:p>
                  </a:txBody>
                  <a:tcPr/>
                </a:tc>
                <a:tc rowSpan="2" hMerge="1">
                  <a:txBody>
                    <a:bodyPr/>
                    <a:lstStyle/>
                    <a:p>
                      <a:endParaRPr lang="en-GB" dirty="0"/>
                    </a:p>
                  </a:txBody>
                  <a:tcPr/>
                </a:tc>
                <a:tc rowSpan="2" hMerge="1">
                  <a:txBody>
                    <a:bodyPr/>
                    <a:lstStyle/>
                    <a:p>
                      <a:endParaRPr lang="en-GB"/>
                    </a:p>
                  </a:txBody>
                  <a:tcPr/>
                </a:tc>
                <a:tc gridSpan="2">
                  <a:txBody>
                    <a:bodyPr/>
                    <a:lstStyle/>
                    <a:p>
                      <a:r>
                        <a:rPr lang="en-GB" sz="1400" b="0" i="0" u="none" strike="noStrike" baseline="0" dirty="0">
                          <a:solidFill>
                            <a:srgbClr val="000000"/>
                          </a:solidFill>
                          <a:latin typeface="Calibri" panose="020F0502020204030204" pitchFamily="34" charset="0"/>
                        </a:rPr>
                        <a:t>Percentage of total allocation: 	</a:t>
                      </a:r>
                    </a:p>
                  </a:txBody>
                  <a:tcPr/>
                </a:tc>
                <a:tc hMerge="1">
                  <a:txBody>
                    <a:bodyPr/>
                    <a:lstStyle/>
                    <a:p>
                      <a:endParaRPr lang="en-GB"/>
                    </a:p>
                  </a:txBody>
                  <a:tcPr/>
                </a:tc>
                <a:extLst>
                  <a:ext uri="{0D108BD9-81ED-4DB2-BD59-A6C34878D82A}">
                    <a16:rowId xmlns:a16="http://schemas.microsoft.com/office/drawing/2014/main" val="573211482"/>
                  </a:ext>
                </a:extLst>
              </a:tr>
              <a:tr h="380842">
                <a:tc gridSpan="3" vMerge="1">
                  <a:txBody>
                    <a:bodyPr/>
                    <a:lstStyle/>
                    <a:p>
                      <a:endParaRPr lang="en-GB"/>
                    </a:p>
                  </a:txBody>
                  <a:tcPr/>
                </a:tc>
                <a:tc hMerge="1" vMerge="1">
                  <a:txBody>
                    <a:bodyPr/>
                    <a:lstStyle/>
                    <a:p>
                      <a:endParaRPr lang="en-GB"/>
                    </a:p>
                  </a:txBody>
                  <a:tcPr/>
                </a:tc>
                <a:tc hMerge="1" vMerge="1">
                  <a:txBody>
                    <a:bodyPr/>
                    <a:lstStyle/>
                    <a:p>
                      <a:endParaRPr lang="en-GB"/>
                    </a:p>
                  </a:txBody>
                  <a:tcPr/>
                </a:tc>
                <a:tc gridSpan="2">
                  <a:txBody>
                    <a:bodyPr/>
                    <a:lstStyle/>
                    <a:p>
                      <a:r>
                        <a:rPr lang="en-GB" sz="1100" b="0" i="0" u="none" strike="noStrike" baseline="0" dirty="0">
                          <a:solidFill>
                            <a:srgbClr val="000000"/>
                          </a:solidFill>
                          <a:latin typeface="Calibri" panose="020F0502020204030204" pitchFamily="34" charset="0"/>
                        </a:rPr>
                        <a:t>%</a:t>
                      </a:r>
                    </a:p>
                  </a:txBody>
                  <a:tcPr/>
                </a:tc>
                <a:tc hMerge="1">
                  <a:txBody>
                    <a:bodyPr/>
                    <a:lstStyle/>
                    <a:p>
                      <a:endParaRPr lang="en-GB"/>
                    </a:p>
                  </a:txBody>
                  <a:tcPr/>
                </a:tc>
                <a:extLst>
                  <a:ext uri="{0D108BD9-81ED-4DB2-BD59-A6C34878D82A}">
                    <a16:rowId xmlns:a16="http://schemas.microsoft.com/office/drawing/2014/main" val="2899439449"/>
                  </a:ext>
                </a:extLst>
              </a:tr>
              <a:tr h="7986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School focus with clarity on intended impact on pupils: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Actions to achieve: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Funding allocated: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Evidence and impact: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Sustainability and suggested next steps:</a:t>
                      </a:r>
                      <a:r>
                        <a:rPr lang="en-GB" sz="1800" b="0" i="0" u="none" strike="noStrike" kern="1200" baseline="0" dirty="0">
                          <a:solidFill>
                            <a:schemeClr val="dk1"/>
                          </a:solidFill>
                          <a:latin typeface="+mn-lt"/>
                          <a:ea typeface="+mn-ea"/>
                          <a:cs typeface="+mn-cs"/>
                        </a:rPr>
                        <a:t> </a:t>
                      </a:r>
                      <a:endParaRPr lang="en-GB" dirty="0"/>
                    </a:p>
                  </a:txBody>
                  <a:tcPr/>
                </a:tc>
                <a:extLst>
                  <a:ext uri="{0D108BD9-81ED-4DB2-BD59-A6C34878D82A}">
                    <a16:rowId xmlns:a16="http://schemas.microsoft.com/office/drawing/2014/main" val="3357563238"/>
                  </a:ext>
                </a:extLst>
              </a:tr>
              <a:tr h="3345575">
                <a:tc>
                  <a:txBody>
                    <a:bodyPr/>
                    <a:lstStyle/>
                    <a:p>
                      <a:r>
                        <a:rPr lang="en-GB" sz="1200" b="0" i="0" u="none" strike="noStrike" kern="1200" baseline="0" dirty="0">
                          <a:solidFill>
                            <a:schemeClr val="dk1"/>
                          </a:solidFill>
                          <a:latin typeface="+mn-lt"/>
                          <a:ea typeface="+mn-ea"/>
                          <a:cs typeface="+mn-cs"/>
                        </a:rPr>
                        <a:t>o Profile of sport to be enhanced across the school through more effective communication.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Resources to be available to all staff to teach PE</a:t>
                      </a:r>
                    </a:p>
                    <a:p>
                      <a:r>
                        <a:rPr lang="en-GB" sz="1800" b="0" i="0" u="none" strike="noStrike" kern="1200" baseline="0" dirty="0">
                          <a:solidFill>
                            <a:schemeClr val="dk1"/>
                          </a:solidFill>
                          <a:latin typeface="+mn-lt"/>
                          <a:ea typeface="+mn-ea"/>
                          <a:cs typeface="+mn-cs"/>
                        </a:rPr>
                        <a:t>	</a:t>
                      </a:r>
                    </a:p>
                    <a:p>
                      <a:endParaRPr lang="en-GB" sz="1800" b="0" i="0" u="none" strike="noStrike" kern="1200" baseline="0" dirty="0">
                        <a:solidFill>
                          <a:schemeClr val="dk1"/>
                        </a:solidFill>
                        <a:latin typeface="+mn-lt"/>
                        <a:ea typeface="+mn-ea"/>
                        <a:cs typeface="+mn-cs"/>
                      </a:endParaRPr>
                    </a:p>
                    <a:p>
                      <a:endParaRPr lang="en-GB" sz="1800" b="0" i="0" u="none" strike="noStrike" kern="1200" baseline="0" dirty="0">
                        <a:solidFill>
                          <a:schemeClr val="dk1"/>
                        </a:solidFill>
                        <a:latin typeface="+mn-lt"/>
                        <a:ea typeface="+mn-ea"/>
                        <a:cs typeface="+mn-cs"/>
                      </a:endParaRPr>
                    </a:p>
                    <a:p>
                      <a:endParaRPr lang="en-GB" sz="18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dirty="0"/>
                    </a:p>
                  </a:txBody>
                  <a:tcPr/>
                </a:tc>
                <a:tc>
                  <a:txBody>
                    <a:bodyPr/>
                    <a:lstStyle/>
                    <a:p>
                      <a:r>
                        <a:rPr lang="en-GB" sz="1200" b="0" i="0" u="none" strike="noStrike" kern="1200" baseline="0" dirty="0">
                          <a:solidFill>
                            <a:schemeClr val="dk1"/>
                          </a:solidFill>
                          <a:latin typeface="+mn-lt"/>
                          <a:ea typeface="+mn-ea"/>
                          <a:cs typeface="+mn-cs"/>
                        </a:rPr>
                        <a:t>o Regular updating of school newsletters, reports in assemblies, sports notice boards, certificates, medal and trophies </a:t>
                      </a: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Social media updates, twitter and Facebook</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Shared S drive is updated regularly  with lesson plans and schemes of work for each year group. </a:t>
                      </a:r>
                    </a:p>
                    <a:p>
                      <a:r>
                        <a:rPr lang="en-GB" sz="1200" b="0" i="0" u="none" strike="noStrike" kern="1200" baseline="0" dirty="0">
                          <a:solidFill>
                            <a:schemeClr val="dk1"/>
                          </a:solidFill>
                          <a:latin typeface="+mn-lt"/>
                          <a:ea typeface="+mn-ea"/>
                          <a:cs typeface="+mn-cs"/>
                        </a:rPr>
                        <a:t>Detailed planning prepared by experienced sports couch.</a:t>
                      </a:r>
                    </a:p>
                    <a:p>
                      <a:r>
                        <a:rPr lang="en-GB" sz="1200" b="0" i="0" u="none" strike="noStrike" kern="1200" baseline="0" dirty="0">
                          <a:solidFill>
                            <a:schemeClr val="dk1"/>
                          </a:solidFill>
                          <a:latin typeface="+mn-lt"/>
                          <a:ea typeface="+mn-ea"/>
                          <a:cs typeface="+mn-cs"/>
                        </a:rPr>
                        <a:t>Audit of resources completed and new equipment purchased. </a:t>
                      </a:r>
                    </a:p>
                  </a:txBody>
                  <a:tcPr/>
                </a:tc>
                <a:tc>
                  <a:txBody>
                    <a:bodyPr/>
                    <a:lstStyle/>
                    <a:p>
                      <a:endParaRPr lang="en-GB" dirty="0"/>
                    </a:p>
                    <a:p>
                      <a:endParaRPr lang="en-GB" dirty="0"/>
                    </a:p>
                    <a:p>
                      <a:endParaRPr lang="en-GB" dirty="0"/>
                    </a:p>
                    <a:p>
                      <a:endParaRPr lang="en-GB" dirty="0"/>
                    </a:p>
                    <a:p>
                      <a:endParaRPr lang="en-GB" dirty="0"/>
                    </a:p>
                    <a:p>
                      <a:endParaRPr lang="en-GB" dirty="0"/>
                    </a:p>
                    <a:p>
                      <a:r>
                        <a:rPr lang="en-GB" dirty="0"/>
                        <a:t>£4500</a:t>
                      </a:r>
                    </a:p>
                  </a:txBody>
                  <a:tcPr/>
                </a:tc>
                <a:tc>
                  <a:txBody>
                    <a:bodyPr/>
                    <a:lstStyle/>
                    <a:p>
                      <a:r>
                        <a:rPr lang="en-GB" sz="1200" b="0" i="0" u="none" strike="noStrike" kern="1200" baseline="0" dirty="0">
                          <a:solidFill>
                            <a:schemeClr val="dk1"/>
                          </a:solidFill>
                          <a:latin typeface="+mn-lt"/>
                          <a:ea typeface="+mn-ea"/>
                          <a:cs typeface="+mn-cs"/>
                        </a:rPr>
                        <a:t>Success of the school sports celebrated.</a:t>
                      </a:r>
                    </a:p>
                    <a:p>
                      <a:endParaRPr lang="en-GB" sz="1200" b="0" i="0" u="none" strike="noStrike" kern="1200" baseline="0" dirty="0">
                        <a:solidFill>
                          <a:schemeClr val="dk1"/>
                        </a:solidFill>
                        <a:latin typeface="+mn-lt"/>
                        <a:ea typeface="+mn-ea"/>
                        <a:cs typeface="+mn-cs"/>
                      </a:endParaRPr>
                    </a:p>
                    <a:p>
                      <a:r>
                        <a:rPr lang="en-GB" sz="1200" dirty="0"/>
                        <a:t>Tweets are being read and retweeted, shared and liked</a:t>
                      </a:r>
                    </a:p>
                    <a:p>
                      <a:endParaRPr lang="en-GB" sz="1200" dirty="0"/>
                    </a:p>
                    <a:p>
                      <a:endParaRPr lang="en-GB" sz="1200" dirty="0"/>
                    </a:p>
                    <a:p>
                      <a:endParaRPr lang="en-GB" sz="1200" dirty="0"/>
                    </a:p>
                    <a:p>
                      <a:r>
                        <a:rPr lang="en-GB" sz="1200" dirty="0"/>
                        <a:t>Staff are more confident in delivering the PE curriculum. </a:t>
                      </a:r>
                    </a:p>
                    <a:p>
                      <a:endParaRPr lang="en-GB" sz="1200" dirty="0"/>
                    </a:p>
                    <a:p>
                      <a:endParaRPr lang="en-GB" sz="1200" dirty="0"/>
                    </a:p>
                  </a:txBody>
                  <a:tcPr/>
                </a:tc>
                <a:tc>
                  <a:txBody>
                    <a:bodyPr/>
                    <a:lstStyle/>
                    <a:p>
                      <a:r>
                        <a:rPr lang="en-GB" sz="1200" dirty="0"/>
                        <a:t>Continue with current communication</a:t>
                      </a:r>
                    </a:p>
                    <a:p>
                      <a:endParaRPr lang="en-GB" sz="1200" dirty="0"/>
                    </a:p>
                    <a:p>
                      <a:r>
                        <a:rPr lang="en-GB" sz="1200" dirty="0"/>
                        <a:t>Positive feedback from parents</a:t>
                      </a:r>
                    </a:p>
                    <a:p>
                      <a:endParaRPr lang="en-GB" sz="1200" dirty="0"/>
                    </a:p>
                    <a:p>
                      <a:endParaRPr lang="en-GB" sz="1200" dirty="0"/>
                    </a:p>
                    <a:p>
                      <a:endParaRPr lang="en-GB" sz="1200" dirty="0"/>
                    </a:p>
                    <a:p>
                      <a:r>
                        <a:rPr lang="en-GB" sz="1200" dirty="0"/>
                        <a:t>Timetable CPD for staff recent audit of skills</a:t>
                      </a:r>
                    </a:p>
                    <a:p>
                      <a:endParaRPr lang="en-GB" sz="1200" dirty="0"/>
                    </a:p>
                    <a:p>
                      <a:endParaRPr lang="en-GB" sz="1200" dirty="0"/>
                    </a:p>
                  </a:txBody>
                  <a:tcPr/>
                </a:tc>
                <a:extLst>
                  <a:ext uri="{0D108BD9-81ED-4DB2-BD59-A6C34878D82A}">
                    <a16:rowId xmlns:a16="http://schemas.microsoft.com/office/drawing/2014/main" val="2178639527"/>
                  </a:ext>
                </a:extLst>
              </a:tr>
            </a:tbl>
          </a:graphicData>
        </a:graphic>
      </p:graphicFrame>
      <p:pic>
        <p:nvPicPr>
          <p:cNvPr id="5" name="Picture 4">
            <a:extLst>
              <a:ext uri="{FF2B5EF4-FFF2-40B4-BE49-F238E27FC236}">
                <a16:creationId xmlns:a16="http://schemas.microsoft.com/office/drawing/2014/main" id="{8D200FD0-04BC-4A06-868A-9F0966D9D7FE}"/>
              </a:ext>
            </a:extLst>
          </p:cNvPr>
          <p:cNvPicPr>
            <a:picLocks noChangeAspect="1"/>
          </p:cNvPicPr>
          <p:nvPr/>
        </p:nvPicPr>
        <p:blipFill>
          <a:blip r:embed="rId2"/>
          <a:stretch>
            <a:fillRect/>
          </a:stretch>
        </p:blipFill>
        <p:spPr>
          <a:xfrm>
            <a:off x="412652" y="5552332"/>
            <a:ext cx="4445435" cy="1205396"/>
          </a:xfrm>
          <a:prstGeom prst="rect">
            <a:avLst/>
          </a:prstGeom>
        </p:spPr>
      </p:pic>
    </p:spTree>
    <p:extLst>
      <p:ext uri="{BB962C8B-B14F-4D97-AF65-F5344CB8AC3E}">
        <p14:creationId xmlns:p14="http://schemas.microsoft.com/office/powerpoint/2010/main" val="1670665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6291-1853-4B7E-809E-CC09D8DF1BE6}"/>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58F0A73F-AC08-4359-90C8-975D5ED48B47}"/>
              </a:ext>
            </a:extLst>
          </p:cNvPr>
          <p:cNvSpPr>
            <a:spLocks noGrp="1"/>
          </p:cNvSpPr>
          <p:nvPr>
            <p:ph type="subTitle" idx="1"/>
          </p:nvPr>
        </p:nvSpPr>
        <p:spPr/>
        <p:txBody>
          <a:bodyPr/>
          <a:lstStyle/>
          <a:p>
            <a:endParaRPr lang="en-GB"/>
          </a:p>
        </p:txBody>
      </p:sp>
      <p:graphicFrame>
        <p:nvGraphicFramePr>
          <p:cNvPr id="4" name="Table 4">
            <a:extLst>
              <a:ext uri="{FF2B5EF4-FFF2-40B4-BE49-F238E27FC236}">
                <a16:creationId xmlns:a16="http://schemas.microsoft.com/office/drawing/2014/main" id="{5613058C-FCFB-4BE5-AA82-F8FDFFAD85C6}"/>
              </a:ext>
            </a:extLst>
          </p:cNvPr>
          <p:cNvGraphicFramePr>
            <a:graphicFrameLocks noGrp="1"/>
          </p:cNvGraphicFramePr>
          <p:nvPr>
            <p:extLst>
              <p:ext uri="{D42A27DB-BD31-4B8C-83A1-F6EECF244321}">
                <p14:modId xmlns:p14="http://schemas.microsoft.com/office/powerpoint/2010/main" val="2031900245"/>
              </p:ext>
            </p:extLst>
          </p:nvPr>
        </p:nvGraphicFramePr>
        <p:xfrm>
          <a:off x="300109" y="216181"/>
          <a:ext cx="11591781" cy="5540228"/>
        </p:xfrm>
        <a:graphic>
          <a:graphicData uri="http://schemas.openxmlformats.org/drawingml/2006/table">
            <a:tbl>
              <a:tblPr firstRow="1" bandRow="1">
                <a:tableStyleId>{5C22544A-7EE6-4342-B048-85BDC9FD1C3A}</a:tableStyleId>
              </a:tblPr>
              <a:tblGrid>
                <a:gridCol w="3863926">
                  <a:extLst>
                    <a:ext uri="{9D8B030D-6E8A-4147-A177-3AD203B41FA5}">
                      <a16:colId xmlns:a16="http://schemas.microsoft.com/office/drawing/2014/main" val="1091391825"/>
                    </a:ext>
                  </a:extLst>
                </a:gridCol>
                <a:gridCol w="2902637">
                  <a:extLst>
                    <a:ext uri="{9D8B030D-6E8A-4147-A177-3AD203B41FA5}">
                      <a16:colId xmlns:a16="http://schemas.microsoft.com/office/drawing/2014/main" val="1334120088"/>
                    </a:ext>
                  </a:extLst>
                </a:gridCol>
                <a:gridCol w="961291">
                  <a:extLst>
                    <a:ext uri="{9D8B030D-6E8A-4147-A177-3AD203B41FA5}">
                      <a16:colId xmlns:a16="http://schemas.microsoft.com/office/drawing/2014/main" val="1436209732"/>
                    </a:ext>
                  </a:extLst>
                </a:gridCol>
                <a:gridCol w="1931964">
                  <a:extLst>
                    <a:ext uri="{9D8B030D-6E8A-4147-A177-3AD203B41FA5}">
                      <a16:colId xmlns:a16="http://schemas.microsoft.com/office/drawing/2014/main" val="1581205118"/>
                    </a:ext>
                  </a:extLst>
                </a:gridCol>
                <a:gridCol w="1931963">
                  <a:extLst>
                    <a:ext uri="{9D8B030D-6E8A-4147-A177-3AD203B41FA5}">
                      <a16:colId xmlns:a16="http://schemas.microsoft.com/office/drawing/2014/main" val="1873151859"/>
                    </a:ext>
                  </a:extLst>
                </a:gridCol>
              </a:tblGrid>
              <a:tr h="285994">
                <a:tc rowSpan="2"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Key indicator 3: </a:t>
                      </a:r>
                      <a:r>
                        <a:rPr lang="en-GB" sz="1400" b="0" i="0" u="none" strike="noStrike" kern="1200" baseline="0" dirty="0">
                          <a:solidFill>
                            <a:schemeClr val="lt1"/>
                          </a:solidFill>
                          <a:latin typeface="+mn-lt"/>
                          <a:ea typeface="+mn-ea"/>
                          <a:cs typeface="+mn-cs"/>
                        </a:rPr>
                        <a:t>Increased confidence, knowledge and skills of all staff in teaching PE and sport </a:t>
                      </a:r>
                      <a:endParaRPr lang="en-GB" sz="1800" b="0" i="0" u="none" strike="noStrike" kern="1200" baseline="0" dirty="0">
                        <a:solidFill>
                          <a:schemeClr val="lt1"/>
                        </a:solidFill>
                        <a:latin typeface="+mn-lt"/>
                        <a:ea typeface="+mn-ea"/>
                        <a:cs typeface="+mn-cs"/>
                      </a:endParaRPr>
                    </a:p>
                  </a:txBody>
                  <a:tcPr/>
                </a:tc>
                <a:tc rowSpan="2" hMerge="1">
                  <a:txBody>
                    <a:bodyPr/>
                    <a:lstStyle/>
                    <a:p>
                      <a:endParaRPr lang="en-GB" dirty="0"/>
                    </a:p>
                  </a:txBody>
                  <a:tcPr/>
                </a:tc>
                <a:tc rowSpan="2" hMerge="1">
                  <a:txBody>
                    <a:bodyPr/>
                    <a:lstStyle/>
                    <a:p>
                      <a:endParaRPr lang="en-GB"/>
                    </a:p>
                  </a:txBody>
                  <a:tcPr/>
                </a:tc>
                <a:tc gridSpan="2">
                  <a:txBody>
                    <a:bodyPr/>
                    <a:lstStyle/>
                    <a:p>
                      <a:r>
                        <a:rPr lang="en-GB" sz="1100" b="0" i="0" u="none" strike="noStrike" baseline="0" dirty="0">
                          <a:solidFill>
                            <a:srgbClr val="000000"/>
                          </a:solidFill>
                          <a:latin typeface="Calibri" panose="020F0502020204030204" pitchFamily="34" charset="0"/>
                        </a:rPr>
                        <a:t>Percentage of total allocation: 	</a:t>
                      </a:r>
                    </a:p>
                  </a:txBody>
                  <a:tcPr/>
                </a:tc>
                <a:tc hMerge="1">
                  <a:txBody>
                    <a:bodyPr/>
                    <a:lstStyle/>
                    <a:p>
                      <a:endParaRPr lang="en-GB"/>
                    </a:p>
                  </a:txBody>
                  <a:tcPr/>
                </a:tc>
                <a:extLst>
                  <a:ext uri="{0D108BD9-81ED-4DB2-BD59-A6C34878D82A}">
                    <a16:rowId xmlns:a16="http://schemas.microsoft.com/office/drawing/2014/main" val="573211482"/>
                  </a:ext>
                </a:extLst>
              </a:tr>
              <a:tr h="285994">
                <a:tc gridSpan="3" vMerge="1">
                  <a:txBody>
                    <a:bodyPr/>
                    <a:lstStyle/>
                    <a:p>
                      <a:endParaRPr lang="en-GB"/>
                    </a:p>
                  </a:txBody>
                  <a:tcPr/>
                </a:tc>
                <a:tc hMerge="1" vMerge="1">
                  <a:txBody>
                    <a:bodyPr/>
                    <a:lstStyle/>
                    <a:p>
                      <a:endParaRPr lang="en-GB"/>
                    </a:p>
                  </a:txBody>
                  <a:tcPr/>
                </a:tc>
                <a:tc hMerge="1" vMerge="1">
                  <a:txBody>
                    <a:bodyPr/>
                    <a:lstStyle/>
                    <a:p>
                      <a:endParaRPr lang="en-GB"/>
                    </a:p>
                  </a:txBody>
                  <a:tcPr/>
                </a:tc>
                <a:tc gridSpan="2">
                  <a:txBody>
                    <a:bodyPr/>
                    <a:lstStyle/>
                    <a:p>
                      <a:r>
                        <a:rPr lang="en-GB" sz="1100" b="0" i="0" u="none" strike="noStrike" baseline="0" dirty="0">
                          <a:solidFill>
                            <a:srgbClr val="000000"/>
                          </a:solidFill>
                          <a:latin typeface="Calibri" panose="020F0502020204030204" pitchFamily="34" charset="0"/>
                        </a:rPr>
                        <a:t>%</a:t>
                      </a:r>
                    </a:p>
                  </a:txBody>
                  <a:tcPr/>
                </a:tc>
                <a:tc hMerge="1">
                  <a:txBody>
                    <a:bodyPr/>
                    <a:lstStyle/>
                    <a:p>
                      <a:endParaRPr lang="en-GB"/>
                    </a:p>
                  </a:txBody>
                  <a:tcPr/>
                </a:tc>
                <a:extLst>
                  <a:ext uri="{0D108BD9-81ED-4DB2-BD59-A6C34878D82A}">
                    <a16:rowId xmlns:a16="http://schemas.microsoft.com/office/drawing/2014/main" val="2899439449"/>
                  </a:ext>
                </a:extLst>
              </a:tr>
              <a:tr h="566276">
                <a:tc>
                  <a:txBody>
                    <a:bodyPr/>
                    <a:lstStyle/>
                    <a:p>
                      <a:r>
                        <a:rPr lang="en-GB" sz="1400" b="0" i="0" u="none" strike="noStrike" kern="1200" baseline="0" dirty="0">
                          <a:solidFill>
                            <a:schemeClr val="dk1"/>
                          </a:solidFill>
                          <a:latin typeface="+mn-lt"/>
                          <a:ea typeface="+mn-ea"/>
                          <a:cs typeface="+mn-cs"/>
                        </a:rPr>
                        <a:t>School focus with clarity on intended </a:t>
                      </a:r>
                    </a:p>
                    <a:p>
                      <a:r>
                        <a:rPr lang="en-GB" sz="1400" b="0" i="0" u="none" strike="noStrike" kern="1200" baseline="0" dirty="0">
                          <a:solidFill>
                            <a:schemeClr val="dk1"/>
                          </a:solidFill>
                          <a:latin typeface="+mn-lt"/>
                          <a:ea typeface="+mn-ea"/>
                          <a:cs typeface="+mn-cs"/>
                        </a:rPr>
                        <a:t>impact on pupils: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Actions to achieve: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Funding allocated: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Evidence and impact: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Sustainability and suggested next steps:</a:t>
                      </a:r>
                      <a:r>
                        <a:rPr lang="en-GB" sz="1800" b="0" i="0" u="none" strike="noStrike" kern="1200" baseline="0" dirty="0">
                          <a:solidFill>
                            <a:schemeClr val="dk1"/>
                          </a:solidFill>
                          <a:latin typeface="+mn-lt"/>
                          <a:ea typeface="+mn-ea"/>
                          <a:cs typeface="+mn-cs"/>
                        </a:rPr>
                        <a:t> </a:t>
                      </a:r>
                      <a:endParaRPr lang="en-GB" dirty="0"/>
                    </a:p>
                  </a:txBody>
                  <a:tcPr/>
                </a:tc>
                <a:extLst>
                  <a:ext uri="{0D108BD9-81ED-4DB2-BD59-A6C34878D82A}">
                    <a16:rowId xmlns:a16="http://schemas.microsoft.com/office/drawing/2014/main" val="3357563238"/>
                  </a:ext>
                </a:extLst>
              </a:tr>
              <a:tr h="4381191">
                <a:tc>
                  <a:txBody>
                    <a:bodyPr/>
                    <a:lstStyle/>
                    <a:p>
                      <a:r>
                        <a:rPr lang="en-GB" sz="1200" b="0" i="0" u="none" strike="noStrike" kern="1200" baseline="0" dirty="0">
                          <a:solidFill>
                            <a:schemeClr val="dk1"/>
                          </a:solidFill>
                          <a:latin typeface="+mn-lt"/>
                          <a:ea typeface="+mn-ea"/>
                          <a:cs typeface="+mn-cs"/>
                        </a:rPr>
                        <a:t>To improve teaching and learning of PE and help support monitoring of pupil’s physical activity levels. </a:t>
                      </a:r>
                    </a:p>
                    <a:p>
                      <a:r>
                        <a:rPr lang="en-GB" sz="1800" b="0" i="0" u="none" strike="noStrike" kern="1200" baseline="0" dirty="0">
                          <a:solidFill>
                            <a:schemeClr val="dk1"/>
                          </a:solidFill>
                          <a:latin typeface="+mn-lt"/>
                          <a:ea typeface="+mn-ea"/>
                          <a:cs typeface="+mn-cs"/>
                        </a:rPr>
                        <a:t>	</a:t>
                      </a:r>
                    </a:p>
                    <a:p>
                      <a:endParaRPr lang="en-GB" sz="1800" b="0" i="0" u="none" strike="noStrike" kern="1200" baseline="0" dirty="0">
                        <a:solidFill>
                          <a:schemeClr val="dk1"/>
                        </a:solidFill>
                        <a:latin typeface="+mn-lt"/>
                        <a:ea typeface="+mn-ea"/>
                        <a:cs typeface="+mn-cs"/>
                      </a:endParaRPr>
                    </a:p>
                    <a:p>
                      <a:endParaRPr lang="en-GB" sz="1800" b="0" i="0" u="none" strike="noStrike" kern="1200" baseline="0" dirty="0">
                        <a:solidFill>
                          <a:schemeClr val="dk1"/>
                        </a:solidFill>
                        <a:latin typeface="+mn-lt"/>
                        <a:ea typeface="+mn-ea"/>
                        <a:cs typeface="+mn-cs"/>
                      </a:endParaRPr>
                    </a:p>
                    <a:p>
                      <a:endParaRPr lang="en-GB" sz="1800" b="0" i="0" u="none" strike="noStrike" kern="1200" baseline="0" dirty="0">
                        <a:solidFill>
                          <a:schemeClr val="dk1"/>
                        </a:solidFill>
                        <a:latin typeface="+mn-lt"/>
                        <a:ea typeface="+mn-ea"/>
                        <a:cs typeface="+mn-cs"/>
                      </a:endParaRPr>
                    </a:p>
                    <a:p>
                      <a:endParaRPr lang="en-GB" sz="18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o All staff to be offered CPD in different areas of the PE curriculum and upskilled termly by PE lead and sports coach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To develop a greater confidence and knowledge of how to teach a wider range of skills within the PE curriculum.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endParaRPr lang="en-GB" dirty="0"/>
                    </a:p>
                    <a:p>
                      <a:endParaRPr lang="en-GB" dirty="0"/>
                    </a:p>
                  </a:txBody>
                  <a:tcPr/>
                </a:tc>
                <a:tc>
                  <a:txBody>
                    <a:bodyPr/>
                    <a:lstStyle/>
                    <a:p>
                      <a:r>
                        <a:rPr lang="en-GB" sz="1200" b="0" i="0" u="none" strike="noStrike" kern="1200" baseline="0" dirty="0">
                          <a:solidFill>
                            <a:schemeClr val="dk1"/>
                          </a:solidFill>
                          <a:latin typeface="+mn-lt"/>
                          <a:ea typeface="+mn-ea"/>
                          <a:cs typeface="+mn-cs"/>
                        </a:rPr>
                        <a:t>o Ensure that PE Lead is well-supported throughout the year through half termly meetings, tailored support and liaising with outside providers. </a:t>
                      </a: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o PE Lead  to attend meetings and complete follow up actions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Staff to attend CPD through lesson observations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Build confidence in teaching PE curriculum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Lesson plans and resources available for the delivery of the lessons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KS2 staff to attend swimming sessions in school.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Build confidence in teaching PE curriculum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dirty="0"/>
                    </a:p>
                  </a:txBody>
                  <a:tcPr/>
                </a:tc>
                <a:tc>
                  <a:txBody>
                    <a:bodyPr/>
                    <a:lstStyle/>
                    <a:p>
                      <a:r>
                        <a:rPr lang="en-GB" dirty="0"/>
                        <a:t>£750</a:t>
                      </a:r>
                    </a:p>
                    <a:p>
                      <a:endParaRPr lang="en-GB" dirty="0"/>
                    </a:p>
                    <a:p>
                      <a:endParaRPr lang="en-GB" dirty="0"/>
                    </a:p>
                    <a:p>
                      <a:endParaRPr lang="en-GB" dirty="0"/>
                    </a:p>
                    <a:p>
                      <a:endParaRPr lang="en-GB" dirty="0"/>
                    </a:p>
                    <a:p>
                      <a:endParaRPr lang="en-GB" dirty="0"/>
                    </a:p>
                    <a:p>
                      <a:endParaRPr lang="en-GB" dirty="0"/>
                    </a:p>
                    <a:p>
                      <a:r>
                        <a:rPr lang="en-GB" dirty="0"/>
                        <a:t>£2000</a:t>
                      </a:r>
                    </a:p>
                    <a:p>
                      <a:endParaRPr lang="en-GB" dirty="0"/>
                    </a:p>
                    <a:p>
                      <a:endParaRPr lang="en-GB" dirty="0"/>
                    </a:p>
                    <a:p>
                      <a:endParaRPr lang="en-GB" dirty="0"/>
                    </a:p>
                    <a:p>
                      <a:r>
                        <a:rPr lang="en-GB" dirty="0"/>
                        <a:t>£4500</a:t>
                      </a:r>
                    </a:p>
                    <a:p>
                      <a:endParaRPr lang="en-GB" dirty="0"/>
                    </a:p>
                  </a:txBody>
                  <a:tcPr/>
                </a:tc>
                <a:tc>
                  <a:txBody>
                    <a:bodyPr/>
                    <a:lstStyle/>
                    <a:p>
                      <a:r>
                        <a:rPr lang="en-GB" sz="1200" b="0" i="0" u="none" strike="noStrike" kern="1200" baseline="0" dirty="0">
                          <a:solidFill>
                            <a:schemeClr val="dk1"/>
                          </a:solidFill>
                          <a:latin typeface="+mn-lt"/>
                          <a:ea typeface="+mn-ea"/>
                          <a:cs typeface="+mn-cs"/>
                        </a:rPr>
                        <a:t>o Subject leader has worked with SGO and attended CPD sessions on organisation of PE curriculum and inter school competitions</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Selected CT’s have attended PE lessons to observe as required. As a result, staff delivering lessons confidently</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txBody>
                  <a:tcPr/>
                </a:tc>
                <a:tc>
                  <a:txBody>
                    <a:bodyPr/>
                    <a:lstStyle/>
                    <a:p>
                      <a:r>
                        <a:rPr lang="en-GB" sz="1200" dirty="0"/>
                        <a:t>Continue to monitor lessons</a:t>
                      </a:r>
                    </a:p>
                    <a:p>
                      <a:endParaRPr lang="en-GB" sz="1200" dirty="0"/>
                    </a:p>
                    <a:p>
                      <a:endParaRPr lang="en-GB" sz="1200" dirty="0"/>
                    </a:p>
                    <a:p>
                      <a:endParaRPr lang="en-GB" sz="1200" dirty="0"/>
                    </a:p>
                    <a:p>
                      <a:r>
                        <a:rPr lang="en-GB" sz="1200" dirty="0"/>
                        <a:t>Feed back through school council meetings</a:t>
                      </a:r>
                    </a:p>
                    <a:p>
                      <a:endParaRPr lang="en-GB" sz="1200" dirty="0"/>
                    </a:p>
                    <a:p>
                      <a:endParaRPr lang="en-GB" sz="1200" dirty="0"/>
                    </a:p>
                    <a:p>
                      <a:endParaRPr lang="en-GB" sz="1200" dirty="0"/>
                    </a:p>
                    <a:p>
                      <a:endParaRPr lang="en-GB" sz="1200" dirty="0"/>
                    </a:p>
                    <a:p>
                      <a:endParaRPr lang="en-GB" sz="1200" dirty="0"/>
                    </a:p>
                    <a:p>
                      <a:endParaRPr lang="en-GB" sz="1200" dirty="0"/>
                    </a:p>
                    <a:p>
                      <a:r>
                        <a:rPr lang="en-GB" sz="1200" dirty="0"/>
                        <a:t>CT or new staff to receive CPD from September 2023</a:t>
                      </a:r>
                    </a:p>
                    <a:p>
                      <a:r>
                        <a:rPr lang="en-GB" sz="1200" dirty="0"/>
                        <a:t>Top up support for CT</a:t>
                      </a:r>
                    </a:p>
                    <a:p>
                      <a:r>
                        <a:rPr lang="en-GB" sz="1200" dirty="0"/>
                        <a:t>PE timetable to be arranged </a:t>
                      </a:r>
                    </a:p>
                    <a:p>
                      <a:endParaRPr lang="en-GB" sz="1200" dirty="0"/>
                    </a:p>
                  </a:txBody>
                  <a:tcPr/>
                </a:tc>
                <a:extLst>
                  <a:ext uri="{0D108BD9-81ED-4DB2-BD59-A6C34878D82A}">
                    <a16:rowId xmlns:a16="http://schemas.microsoft.com/office/drawing/2014/main" val="2178639527"/>
                  </a:ext>
                </a:extLst>
              </a:tr>
            </a:tbl>
          </a:graphicData>
        </a:graphic>
      </p:graphicFrame>
      <p:pic>
        <p:nvPicPr>
          <p:cNvPr id="5" name="Picture 4">
            <a:extLst>
              <a:ext uri="{FF2B5EF4-FFF2-40B4-BE49-F238E27FC236}">
                <a16:creationId xmlns:a16="http://schemas.microsoft.com/office/drawing/2014/main" id="{3C22510F-B587-43A3-B5E2-A2321F992986}"/>
              </a:ext>
            </a:extLst>
          </p:cNvPr>
          <p:cNvPicPr>
            <a:picLocks noChangeAspect="1"/>
          </p:cNvPicPr>
          <p:nvPr/>
        </p:nvPicPr>
        <p:blipFill>
          <a:blip r:embed="rId2"/>
          <a:stretch>
            <a:fillRect/>
          </a:stretch>
        </p:blipFill>
        <p:spPr>
          <a:xfrm>
            <a:off x="300109" y="5633476"/>
            <a:ext cx="4180392" cy="1133529"/>
          </a:xfrm>
          <a:prstGeom prst="rect">
            <a:avLst/>
          </a:prstGeom>
        </p:spPr>
      </p:pic>
    </p:spTree>
    <p:extLst>
      <p:ext uri="{BB962C8B-B14F-4D97-AF65-F5344CB8AC3E}">
        <p14:creationId xmlns:p14="http://schemas.microsoft.com/office/powerpoint/2010/main" val="963850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6291-1853-4B7E-809E-CC09D8DF1BE6}"/>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58F0A73F-AC08-4359-90C8-975D5ED48B47}"/>
              </a:ext>
            </a:extLst>
          </p:cNvPr>
          <p:cNvSpPr>
            <a:spLocks noGrp="1"/>
          </p:cNvSpPr>
          <p:nvPr>
            <p:ph type="subTitle" idx="1"/>
          </p:nvPr>
        </p:nvSpPr>
        <p:spPr/>
        <p:txBody>
          <a:bodyPr/>
          <a:lstStyle/>
          <a:p>
            <a:endParaRPr lang="en-GB"/>
          </a:p>
        </p:txBody>
      </p:sp>
      <p:graphicFrame>
        <p:nvGraphicFramePr>
          <p:cNvPr id="4" name="Table 4">
            <a:extLst>
              <a:ext uri="{FF2B5EF4-FFF2-40B4-BE49-F238E27FC236}">
                <a16:creationId xmlns:a16="http://schemas.microsoft.com/office/drawing/2014/main" id="{5613058C-FCFB-4BE5-AA82-F8FDFFAD85C6}"/>
              </a:ext>
            </a:extLst>
          </p:cNvPr>
          <p:cNvGraphicFramePr>
            <a:graphicFrameLocks noGrp="1"/>
          </p:cNvGraphicFramePr>
          <p:nvPr>
            <p:extLst>
              <p:ext uri="{D42A27DB-BD31-4B8C-83A1-F6EECF244321}">
                <p14:modId xmlns:p14="http://schemas.microsoft.com/office/powerpoint/2010/main" val="2418549094"/>
              </p:ext>
            </p:extLst>
          </p:nvPr>
        </p:nvGraphicFramePr>
        <p:xfrm>
          <a:off x="289202" y="229652"/>
          <a:ext cx="11613595" cy="5356316"/>
        </p:xfrm>
        <a:graphic>
          <a:graphicData uri="http://schemas.openxmlformats.org/drawingml/2006/table">
            <a:tbl>
              <a:tblPr firstRow="1" bandRow="1">
                <a:tableStyleId>{5C22544A-7EE6-4342-B048-85BDC9FD1C3A}</a:tableStyleId>
              </a:tblPr>
              <a:tblGrid>
                <a:gridCol w="3778452">
                  <a:extLst>
                    <a:ext uri="{9D8B030D-6E8A-4147-A177-3AD203B41FA5}">
                      <a16:colId xmlns:a16="http://schemas.microsoft.com/office/drawing/2014/main" val="1091391825"/>
                    </a:ext>
                  </a:extLst>
                </a:gridCol>
                <a:gridCol w="2942935">
                  <a:extLst>
                    <a:ext uri="{9D8B030D-6E8A-4147-A177-3AD203B41FA5}">
                      <a16:colId xmlns:a16="http://schemas.microsoft.com/office/drawing/2014/main" val="1334120088"/>
                    </a:ext>
                  </a:extLst>
                </a:gridCol>
                <a:gridCol w="974637">
                  <a:extLst>
                    <a:ext uri="{9D8B030D-6E8A-4147-A177-3AD203B41FA5}">
                      <a16:colId xmlns:a16="http://schemas.microsoft.com/office/drawing/2014/main" val="1436209732"/>
                    </a:ext>
                  </a:extLst>
                </a:gridCol>
                <a:gridCol w="1958786">
                  <a:extLst>
                    <a:ext uri="{9D8B030D-6E8A-4147-A177-3AD203B41FA5}">
                      <a16:colId xmlns:a16="http://schemas.microsoft.com/office/drawing/2014/main" val="1581205118"/>
                    </a:ext>
                  </a:extLst>
                </a:gridCol>
                <a:gridCol w="1958785">
                  <a:extLst>
                    <a:ext uri="{9D8B030D-6E8A-4147-A177-3AD203B41FA5}">
                      <a16:colId xmlns:a16="http://schemas.microsoft.com/office/drawing/2014/main" val="1873151859"/>
                    </a:ext>
                  </a:extLst>
                </a:gridCol>
              </a:tblGrid>
              <a:tr h="314468">
                <a:tc rowSpan="2"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Key indicator 4: </a:t>
                      </a:r>
                      <a:r>
                        <a:rPr lang="en-GB" sz="1400" b="0" i="0" u="none" strike="noStrike" kern="1200" baseline="0" dirty="0">
                          <a:solidFill>
                            <a:schemeClr val="lt1"/>
                          </a:solidFill>
                          <a:latin typeface="+mn-lt"/>
                          <a:ea typeface="+mn-ea"/>
                          <a:cs typeface="+mn-cs"/>
                        </a:rPr>
                        <a:t>Broader experience of a range of sports and activities offered to all pupils 	</a:t>
                      </a:r>
                    </a:p>
                  </a:txBody>
                  <a:tcPr/>
                </a:tc>
                <a:tc rowSpan="2" hMerge="1">
                  <a:txBody>
                    <a:bodyPr/>
                    <a:lstStyle/>
                    <a:p>
                      <a:endParaRPr lang="en-GB" dirty="0"/>
                    </a:p>
                  </a:txBody>
                  <a:tcPr/>
                </a:tc>
                <a:tc rowSpan="2" hMerge="1">
                  <a:txBody>
                    <a:bodyPr/>
                    <a:lstStyle/>
                    <a:p>
                      <a:endParaRPr lang="en-GB"/>
                    </a:p>
                  </a:txBody>
                  <a:tcPr/>
                </a:tc>
                <a:tc gridSpan="2">
                  <a:txBody>
                    <a:bodyPr/>
                    <a:lstStyle/>
                    <a:p>
                      <a:r>
                        <a:rPr lang="en-GB" sz="1100" b="0" i="0" u="none" strike="noStrike" baseline="0">
                          <a:solidFill>
                            <a:srgbClr val="000000"/>
                          </a:solidFill>
                          <a:latin typeface="Calibri" panose="020F0502020204030204" pitchFamily="34" charset="0"/>
                        </a:rPr>
                        <a:t>Percentage of total allocation: 	</a:t>
                      </a:r>
                    </a:p>
                  </a:txBody>
                  <a:tcPr/>
                </a:tc>
                <a:tc hMerge="1">
                  <a:txBody>
                    <a:bodyPr/>
                    <a:lstStyle/>
                    <a:p>
                      <a:endParaRPr lang="en-GB"/>
                    </a:p>
                  </a:txBody>
                  <a:tcPr/>
                </a:tc>
                <a:extLst>
                  <a:ext uri="{0D108BD9-81ED-4DB2-BD59-A6C34878D82A}">
                    <a16:rowId xmlns:a16="http://schemas.microsoft.com/office/drawing/2014/main" val="573211482"/>
                  </a:ext>
                </a:extLst>
              </a:tr>
              <a:tr h="314468">
                <a:tc gridSpan="3" vMerge="1">
                  <a:txBody>
                    <a:bodyPr/>
                    <a:lstStyle/>
                    <a:p>
                      <a:endParaRPr lang="en-GB"/>
                    </a:p>
                  </a:txBody>
                  <a:tcPr/>
                </a:tc>
                <a:tc hMerge="1" vMerge="1">
                  <a:txBody>
                    <a:bodyPr/>
                    <a:lstStyle/>
                    <a:p>
                      <a:endParaRPr lang="en-GB"/>
                    </a:p>
                  </a:txBody>
                  <a:tcPr/>
                </a:tc>
                <a:tc hMerge="1" vMerge="1">
                  <a:txBody>
                    <a:bodyPr/>
                    <a:lstStyle/>
                    <a:p>
                      <a:endParaRPr lang="en-GB"/>
                    </a:p>
                  </a:txBody>
                  <a:tcPr/>
                </a:tc>
                <a:tc gridSpan="2">
                  <a:txBody>
                    <a:bodyPr/>
                    <a:lstStyle/>
                    <a:p>
                      <a:r>
                        <a:rPr lang="en-GB" sz="1100" b="0" i="0" u="none" strike="noStrike" baseline="0" dirty="0">
                          <a:solidFill>
                            <a:srgbClr val="000000"/>
                          </a:solidFill>
                          <a:latin typeface="Calibri" panose="020F0502020204030204" pitchFamily="34" charset="0"/>
                        </a:rPr>
                        <a:t>%</a:t>
                      </a:r>
                    </a:p>
                  </a:txBody>
                  <a:tcPr/>
                </a:tc>
                <a:tc hMerge="1">
                  <a:txBody>
                    <a:bodyPr/>
                    <a:lstStyle/>
                    <a:p>
                      <a:endParaRPr lang="en-GB"/>
                    </a:p>
                  </a:txBody>
                  <a:tcPr/>
                </a:tc>
                <a:extLst>
                  <a:ext uri="{0D108BD9-81ED-4DB2-BD59-A6C34878D82A}">
                    <a16:rowId xmlns:a16="http://schemas.microsoft.com/office/drawing/2014/main" val="2899439449"/>
                  </a:ext>
                </a:extLst>
              </a:tr>
              <a:tr h="1108126">
                <a:tc>
                  <a:txBody>
                    <a:bodyPr/>
                    <a:lstStyle/>
                    <a:p>
                      <a:r>
                        <a:rPr lang="en-GB" sz="1400" b="0" i="0" u="none" strike="noStrike" kern="1200" baseline="0" dirty="0">
                          <a:solidFill>
                            <a:schemeClr val="dk1"/>
                          </a:solidFill>
                          <a:latin typeface="+mn-lt"/>
                          <a:ea typeface="+mn-ea"/>
                          <a:cs typeface="+mn-cs"/>
                        </a:rPr>
                        <a:t>School focus with clarity on intended </a:t>
                      </a:r>
                    </a:p>
                    <a:p>
                      <a:r>
                        <a:rPr lang="en-GB" sz="1400" b="0" i="0" u="none" strike="noStrike" kern="1200" baseline="0" dirty="0">
                          <a:solidFill>
                            <a:schemeClr val="dk1"/>
                          </a:solidFill>
                          <a:latin typeface="+mn-lt"/>
                          <a:ea typeface="+mn-ea"/>
                          <a:cs typeface="+mn-cs"/>
                        </a:rPr>
                        <a:t>impact on pupils: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Actions to achieve: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Funding allocated: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Evidence and impact: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Sustainability and suggested next steps:</a:t>
                      </a:r>
                      <a:r>
                        <a:rPr lang="en-GB" sz="1800" b="0" i="0" u="none" strike="noStrike" kern="1200" baseline="0" dirty="0">
                          <a:solidFill>
                            <a:schemeClr val="dk1"/>
                          </a:solidFill>
                          <a:latin typeface="+mn-lt"/>
                          <a:ea typeface="+mn-ea"/>
                          <a:cs typeface="+mn-cs"/>
                        </a:rPr>
                        <a:t> 	</a:t>
                      </a:r>
                    </a:p>
                    <a:p>
                      <a:endParaRPr lang="en-GB" dirty="0"/>
                    </a:p>
                  </a:txBody>
                  <a:tcPr/>
                </a:tc>
                <a:extLst>
                  <a:ext uri="{0D108BD9-81ED-4DB2-BD59-A6C34878D82A}">
                    <a16:rowId xmlns:a16="http://schemas.microsoft.com/office/drawing/2014/main" val="3357563238"/>
                  </a:ext>
                </a:extLst>
              </a:tr>
              <a:tr h="3599620">
                <a:tc>
                  <a:txBody>
                    <a:bodyPr/>
                    <a:lstStyle/>
                    <a:p>
                      <a:r>
                        <a:rPr lang="en-GB" sz="1200" b="0" i="0" u="none" strike="noStrike" kern="1200" baseline="0" dirty="0">
                          <a:solidFill>
                            <a:schemeClr val="dk1"/>
                          </a:solidFill>
                          <a:latin typeface="+mn-lt"/>
                          <a:ea typeface="+mn-ea"/>
                          <a:cs typeface="+mn-cs"/>
                        </a:rPr>
                        <a:t>o Further increase the offer of a wide range of activities within the school day to increase participation of pupils.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o Provide opportunities to support the develop of key sports across the year. </a:t>
                      </a:r>
                    </a:p>
                    <a:p>
                      <a:r>
                        <a:rPr lang="en-GB" sz="1200" b="0" i="0" u="none" strike="noStrike" kern="1200" baseline="0" dirty="0">
                          <a:solidFill>
                            <a:schemeClr val="dk1"/>
                          </a:solidFill>
                          <a:latin typeface="+mn-lt"/>
                          <a:ea typeface="+mn-ea"/>
                          <a:cs typeface="+mn-cs"/>
                        </a:rPr>
                        <a:t>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400" dirty="0"/>
                    </a:p>
                  </a:txBody>
                  <a:tcPr/>
                </a:tc>
                <a:tc>
                  <a:txBody>
                    <a:bodyPr/>
                    <a:lstStyle/>
                    <a:p>
                      <a:r>
                        <a:rPr lang="en-GB" sz="1200" b="0" i="0" u="none" strike="noStrike" kern="1200" baseline="0" dirty="0">
                          <a:solidFill>
                            <a:schemeClr val="dk1"/>
                          </a:solidFill>
                          <a:latin typeface="+mn-lt"/>
                          <a:ea typeface="+mn-ea"/>
                          <a:cs typeface="+mn-cs"/>
                        </a:rPr>
                        <a:t>O Purchase sets of speed stacking cups.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Attend Sky blues in the community and Coventry School Games events . </a:t>
                      </a:r>
                      <a:endParaRPr lang="en-GB" sz="1400" dirty="0"/>
                    </a:p>
                    <a:p>
                      <a:endParaRPr lang="en-GB" sz="1200" dirty="0"/>
                    </a:p>
                  </a:txBody>
                  <a:tcPr/>
                </a:tc>
                <a:tc>
                  <a:txBody>
                    <a:bodyPr/>
                    <a:lstStyle/>
                    <a:p>
                      <a:r>
                        <a:rPr lang="en-GB" sz="1400" dirty="0"/>
                        <a:t>£375</a:t>
                      </a:r>
                    </a:p>
                    <a:p>
                      <a:endParaRPr lang="en-GB" sz="1400" dirty="0"/>
                    </a:p>
                    <a:p>
                      <a:endParaRPr lang="en-GB" sz="1400" dirty="0"/>
                    </a:p>
                  </a:txBody>
                  <a:tcPr/>
                </a:tc>
                <a:tc>
                  <a:txBody>
                    <a:bodyPr/>
                    <a:lstStyle/>
                    <a:p>
                      <a:r>
                        <a:rPr lang="en-GB" sz="1200" b="0" i="0" u="none" strike="noStrike" kern="1200" baseline="0" dirty="0">
                          <a:solidFill>
                            <a:schemeClr val="dk1"/>
                          </a:solidFill>
                          <a:latin typeface="+mn-lt"/>
                          <a:ea typeface="+mn-ea"/>
                          <a:cs typeface="+mn-cs"/>
                        </a:rPr>
                        <a:t>With the support of purchasing of additional equipment, this will help benefit more pupils to be active and engaged in physical activity across the school. </a:t>
                      </a: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Pupils will have opportunities to be involved with local clubs and events</a:t>
                      </a:r>
                    </a:p>
                  </a:txBody>
                  <a:tcPr/>
                </a:tc>
                <a:tc>
                  <a:txBody>
                    <a:bodyPr/>
                    <a:lstStyle/>
                    <a:p>
                      <a:r>
                        <a:rPr lang="en-GB" sz="1200" dirty="0"/>
                        <a:t>Review engagement of the activities by pupils during  lessons and after school clubs.</a:t>
                      </a:r>
                    </a:p>
                    <a:p>
                      <a:endParaRPr lang="en-GB" sz="1200" dirty="0"/>
                    </a:p>
                    <a:p>
                      <a:r>
                        <a:rPr lang="en-GB" sz="1200" dirty="0"/>
                        <a:t>Feedback from pupils.</a:t>
                      </a:r>
                    </a:p>
                    <a:p>
                      <a:endParaRPr lang="en-GB" sz="1200" dirty="0"/>
                    </a:p>
                    <a:p>
                      <a:endParaRPr lang="en-GB" sz="1200" dirty="0"/>
                    </a:p>
                    <a:p>
                      <a:r>
                        <a:rPr lang="en-GB" sz="1200" dirty="0"/>
                        <a:t>Continue into 2022</a:t>
                      </a:r>
                    </a:p>
                    <a:p>
                      <a:endParaRPr lang="en-GB" sz="1200" dirty="0"/>
                    </a:p>
                    <a:p>
                      <a:endParaRPr lang="en-GB" sz="1200" dirty="0"/>
                    </a:p>
                    <a:p>
                      <a:endParaRPr lang="en-GB" sz="1200" dirty="0"/>
                    </a:p>
                  </a:txBody>
                  <a:tcPr/>
                </a:tc>
                <a:extLst>
                  <a:ext uri="{0D108BD9-81ED-4DB2-BD59-A6C34878D82A}">
                    <a16:rowId xmlns:a16="http://schemas.microsoft.com/office/drawing/2014/main" val="2178639527"/>
                  </a:ext>
                </a:extLst>
              </a:tr>
            </a:tbl>
          </a:graphicData>
        </a:graphic>
      </p:graphicFrame>
      <p:pic>
        <p:nvPicPr>
          <p:cNvPr id="5" name="Picture 4">
            <a:extLst>
              <a:ext uri="{FF2B5EF4-FFF2-40B4-BE49-F238E27FC236}">
                <a16:creationId xmlns:a16="http://schemas.microsoft.com/office/drawing/2014/main" id="{60DAA648-0BF4-49D8-91B5-260152A7DECA}"/>
              </a:ext>
            </a:extLst>
          </p:cNvPr>
          <p:cNvPicPr>
            <a:picLocks noChangeAspect="1"/>
          </p:cNvPicPr>
          <p:nvPr/>
        </p:nvPicPr>
        <p:blipFill>
          <a:blip r:embed="rId2"/>
          <a:stretch>
            <a:fillRect/>
          </a:stretch>
        </p:blipFill>
        <p:spPr>
          <a:xfrm>
            <a:off x="289202" y="5566333"/>
            <a:ext cx="4312913" cy="1169463"/>
          </a:xfrm>
          <a:prstGeom prst="rect">
            <a:avLst/>
          </a:prstGeom>
        </p:spPr>
      </p:pic>
    </p:spTree>
    <p:extLst>
      <p:ext uri="{BB962C8B-B14F-4D97-AF65-F5344CB8AC3E}">
        <p14:creationId xmlns:p14="http://schemas.microsoft.com/office/powerpoint/2010/main" val="1692759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6291-1853-4B7E-809E-CC09D8DF1BE6}"/>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58F0A73F-AC08-4359-90C8-975D5ED48B47}"/>
              </a:ext>
            </a:extLst>
          </p:cNvPr>
          <p:cNvSpPr>
            <a:spLocks noGrp="1"/>
          </p:cNvSpPr>
          <p:nvPr>
            <p:ph type="subTitle" idx="1"/>
          </p:nvPr>
        </p:nvSpPr>
        <p:spPr/>
        <p:txBody>
          <a:bodyPr/>
          <a:lstStyle/>
          <a:p>
            <a:endParaRPr lang="en-GB"/>
          </a:p>
        </p:txBody>
      </p:sp>
      <p:graphicFrame>
        <p:nvGraphicFramePr>
          <p:cNvPr id="4" name="Table 4">
            <a:extLst>
              <a:ext uri="{FF2B5EF4-FFF2-40B4-BE49-F238E27FC236}">
                <a16:creationId xmlns:a16="http://schemas.microsoft.com/office/drawing/2014/main" id="{5613058C-FCFB-4BE5-AA82-F8FDFFAD85C6}"/>
              </a:ext>
            </a:extLst>
          </p:cNvPr>
          <p:cNvGraphicFramePr>
            <a:graphicFrameLocks noGrp="1"/>
          </p:cNvGraphicFramePr>
          <p:nvPr>
            <p:extLst>
              <p:ext uri="{D42A27DB-BD31-4B8C-83A1-F6EECF244321}">
                <p14:modId xmlns:p14="http://schemas.microsoft.com/office/powerpoint/2010/main" val="4173508943"/>
              </p:ext>
            </p:extLst>
          </p:nvPr>
        </p:nvGraphicFramePr>
        <p:xfrm>
          <a:off x="300109" y="514253"/>
          <a:ext cx="11591781" cy="6597595"/>
        </p:xfrm>
        <a:graphic>
          <a:graphicData uri="http://schemas.openxmlformats.org/drawingml/2006/table">
            <a:tbl>
              <a:tblPr firstRow="1" bandRow="1">
                <a:tableStyleId>{5C22544A-7EE6-4342-B048-85BDC9FD1C3A}</a:tableStyleId>
              </a:tblPr>
              <a:tblGrid>
                <a:gridCol w="3863926">
                  <a:extLst>
                    <a:ext uri="{9D8B030D-6E8A-4147-A177-3AD203B41FA5}">
                      <a16:colId xmlns:a16="http://schemas.microsoft.com/office/drawing/2014/main" val="1091391825"/>
                    </a:ext>
                  </a:extLst>
                </a:gridCol>
                <a:gridCol w="2902637">
                  <a:extLst>
                    <a:ext uri="{9D8B030D-6E8A-4147-A177-3AD203B41FA5}">
                      <a16:colId xmlns:a16="http://schemas.microsoft.com/office/drawing/2014/main" val="1334120088"/>
                    </a:ext>
                  </a:extLst>
                </a:gridCol>
                <a:gridCol w="961291">
                  <a:extLst>
                    <a:ext uri="{9D8B030D-6E8A-4147-A177-3AD203B41FA5}">
                      <a16:colId xmlns:a16="http://schemas.microsoft.com/office/drawing/2014/main" val="1436209732"/>
                    </a:ext>
                  </a:extLst>
                </a:gridCol>
                <a:gridCol w="1931964">
                  <a:extLst>
                    <a:ext uri="{9D8B030D-6E8A-4147-A177-3AD203B41FA5}">
                      <a16:colId xmlns:a16="http://schemas.microsoft.com/office/drawing/2014/main" val="1581205118"/>
                    </a:ext>
                  </a:extLst>
                </a:gridCol>
                <a:gridCol w="1931963">
                  <a:extLst>
                    <a:ext uri="{9D8B030D-6E8A-4147-A177-3AD203B41FA5}">
                      <a16:colId xmlns:a16="http://schemas.microsoft.com/office/drawing/2014/main" val="1873151859"/>
                    </a:ext>
                  </a:extLst>
                </a:gridCol>
              </a:tblGrid>
              <a:tr h="328077">
                <a:tc rowSpan="2"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i="0" u="none" strike="noStrike" kern="1200" baseline="0" dirty="0">
                          <a:solidFill>
                            <a:schemeClr val="lt1"/>
                          </a:solidFill>
                          <a:latin typeface="+mn-lt"/>
                          <a:ea typeface="+mn-ea"/>
                          <a:cs typeface="+mn-cs"/>
                        </a:rPr>
                        <a:t>Key indicator 5: </a:t>
                      </a:r>
                      <a:r>
                        <a:rPr lang="en-GB" sz="1800" b="0" i="0" u="none" strike="noStrike" kern="1200" baseline="0" dirty="0">
                          <a:solidFill>
                            <a:schemeClr val="lt1"/>
                          </a:solidFill>
                          <a:latin typeface="+mn-lt"/>
                          <a:ea typeface="+mn-ea"/>
                          <a:cs typeface="+mn-cs"/>
                        </a:rPr>
                        <a:t>Increased participation in competitive sport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lt1"/>
                          </a:solidFill>
                          <a:latin typeface="+mn-lt"/>
                          <a:ea typeface="+mn-ea"/>
                          <a:cs typeface="+mn-cs"/>
                        </a:rPr>
                        <a:t>	</a:t>
                      </a:r>
                    </a:p>
                  </a:txBody>
                  <a:tcPr/>
                </a:tc>
                <a:tc rowSpan="2" hMerge="1">
                  <a:txBody>
                    <a:bodyPr/>
                    <a:lstStyle/>
                    <a:p>
                      <a:endParaRPr lang="en-GB" dirty="0"/>
                    </a:p>
                  </a:txBody>
                  <a:tcPr/>
                </a:tc>
                <a:tc rowSpan="2" hMerge="1">
                  <a:txBody>
                    <a:bodyPr/>
                    <a:lstStyle/>
                    <a:p>
                      <a:endParaRPr lang="en-GB"/>
                    </a:p>
                  </a:txBody>
                  <a:tcPr/>
                </a:tc>
                <a:tc gridSpan="2">
                  <a:txBody>
                    <a:bodyPr/>
                    <a:lstStyle/>
                    <a:p>
                      <a:r>
                        <a:rPr lang="en-GB" sz="1100" b="0" i="0" u="none" strike="noStrike" baseline="0">
                          <a:solidFill>
                            <a:srgbClr val="000000"/>
                          </a:solidFill>
                          <a:latin typeface="Calibri" panose="020F0502020204030204" pitchFamily="34" charset="0"/>
                        </a:rPr>
                        <a:t>Percentage of total allocation: 	</a:t>
                      </a:r>
                    </a:p>
                  </a:txBody>
                  <a:tcPr/>
                </a:tc>
                <a:tc hMerge="1">
                  <a:txBody>
                    <a:bodyPr/>
                    <a:lstStyle/>
                    <a:p>
                      <a:endParaRPr lang="en-GB"/>
                    </a:p>
                  </a:txBody>
                  <a:tcPr/>
                </a:tc>
                <a:extLst>
                  <a:ext uri="{0D108BD9-81ED-4DB2-BD59-A6C34878D82A}">
                    <a16:rowId xmlns:a16="http://schemas.microsoft.com/office/drawing/2014/main" val="573211482"/>
                  </a:ext>
                </a:extLst>
              </a:tr>
              <a:tr h="328077">
                <a:tc gridSpan="3" vMerge="1">
                  <a:txBody>
                    <a:bodyPr/>
                    <a:lstStyle/>
                    <a:p>
                      <a:endParaRPr lang="en-GB"/>
                    </a:p>
                  </a:txBody>
                  <a:tcPr/>
                </a:tc>
                <a:tc hMerge="1" vMerge="1">
                  <a:txBody>
                    <a:bodyPr/>
                    <a:lstStyle/>
                    <a:p>
                      <a:endParaRPr lang="en-GB"/>
                    </a:p>
                  </a:txBody>
                  <a:tcPr/>
                </a:tc>
                <a:tc hMerge="1" vMerge="1">
                  <a:txBody>
                    <a:bodyPr/>
                    <a:lstStyle/>
                    <a:p>
                      <a:endParaRPr lang="en-GB"/>
                    </a:p>
                  </a:txBody>
                  <a:tcPr/>
                </a:tc>
                <a:tc gridSpan="2">
                  <a:txBody>
                    <a:bodyPr/>
                    <a:lstStyle/>
                    <a:p>
                      <a:r>
                        <a:rPr lang="en-GB" sz="1100" b="0" i="0" u="none" strike="noStrike" baseline="0" dirty="0">
                          <a:solidFill>
                            <a:srgbClr val="000000"/>
                          </a:solidFill>
                          <a:latin typeface="Calibri" panose="020F0502020204030204" pitchFamily="34" charset="0"/>
                        </a:rPr>
                        <a:t>%</a:t>
                      </a:r>
                    </a:p>
                  </a:txBody>
                  <a:tcPr/>
                </a:tc>
                <a:tc hMerge="1">
                  <a:txBody>
                    <a:bodyPr/>
                    <a:lstStyle/>
                    <a:p>
                      <a:endParaRPr lang="en-GB"/>
                    </a:p>
                  </a:txBody>
                  <a:tcPr/>
                </a:tc>
                <a:extLst>
                  <a:ext uri="{0D108BD9-81ED-4DB2-BD59-A6C34878D82A}">
                    <a16:rowId xmlns:a16="http://schemas.microsoft.com/office/drawing/2014/main" val="2899439449"/>
                  </a:ext>
                </a:extLst>
              </a:tr>
              <a:tr h="1156081">
                <a:tc>
                  <a:txBody>
                    <a:bodyPr/>
                    <a:lstStyle/>
                    <a:p>
                      <a:r>
                        <a:rPr lang="en-GB" sz="1400" b="0" i="0" u="none" strike="noStrike" kern="1200" baseline="0" dirty="0">
                          <a:solidFill>
                            <a:schemeClr val="dk1"/>
                          </a:solidFill>
                          <a:latin typeface="+mn-lt"/>
                          <a:ea typeface="+mn-ea"/>
                          <a:cs typeface="+mn-cs"/>
                        </a:rPr>
                        <a:t>School focus with clarity on intended </a:t>
                      </a:r>
                    </a:p>
                    <a:p>
                      <a:r>
                        <a:rPr lang="en-GB" sz="1400" b="0" i="0" u="none" strike="noStrike" kern="1200" baseline="0" dirty="0">
                          <a:solidFill>
                            <a:schemeClr val="dk1"/>
                          </a:solidFill>
                          <a:latin typeface="+mn-lt"/>
                          <a:ea typeface="+mn-ea"/>
                          <a:cs typeface="+mn-cs"/>
                        </a:rPr>
                        <a:t>impact on pupils: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Actions to achieve: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Funding allocated: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Evidence and impact: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Sustainability and suggested next steps:</a:t>
                      </a:r>
                      <a:r>
                        <a:rPr lang="en-GB" sz="1800" b="0" i="0" u="none" strike="noStrike" kern="1200" baseline="0" dirty="0">
                          <a:solidFill>
                            <a:schemeClr val="dk1"/>
                          </a:solidFill>
                          <a:latin typeface="+mn-lt"/>
                          <a:ea typeface="+mn-ea"/>
                          <a:cs typeface="+mn-cs"/>
                        </a:rPr>
                        <a:t> 	</a:t>
                      </a:r>
                    </a:p>
                    <a:p>
                      <a:endParaRPr lang="en-GB" dirty="0"/>
                    </a:p>
                  </a:txBody>
                  <a:tcPr/>
                </a:tc>
                <a:extLst>
                  <a:ext uri="{0D108BD9-81ED-4DB2-BD59-A6C34878D82A}">
                    <a16:rowId xmlns:a16="http://schemas.microsoft.com/office/drawing/2014/main" val="3357563238"/>
                  </a:ext>
                </a:extLst>
              </a:tr>
              <a:tr h="3173165">
                <a:tc>
                  <a:txBody>
                    <a:bodyPr/>
                    <a:lstStyle/>
                    <a:p>
                      <a:r>
                        <a:rPr lang="en-GB" sz="1200" b="0" i="0" u="none" strike="noStrike" kern="1200" baseline="0" dirty="0">
                          <a:solidFill>
                            <a:schemeClr val="dk1"/>
                          </a:solidFill>
                          <a:latin typeface="+mn-lt"/>
                          <a:ea typeface="+mn-ea"/>
                          <a:cs typeface="+mn-cs"/>
                        </a:rPr>
                        <a:t>o Increased participation in competitive sports. Local Authority, Catholic Sport Association and School Games </a:t>
                      </a:r>
                    </a:p>
                    <a:p>
                      <a:r>
                        <a:rPr lang="en-GB" sz="1200" b="0" i="0" u="none" strike="noStrike" kern="1200" baseline="0" dirty="0">
                          <a:solidFill>
                            <a:schemeClr val="dk1"/>
                          </a:solidFill>
                          <a:latin typeface="+mn-lt"/>
                          <a:ea typeface="+mn-ea"/>
                          <a:cs typeface="+mn-cs"/>
                        </a:rPr>
                        <a:t>o Facilitate access of sporting opportunities across the city. </a:t>
                      </a:r>
                    </a:p>
                    <a:p>
                      <a:r>
                        <a:rPr lang="en-GB" sz="1800" b="0" i="0" u="none" strike="noStrike" kern="1200" baseline="0" dirty="0">
                          <a:solidFill>
                            <a:schemeClr val="dk1"/>
                          </a:solidFill>
                          <a:latin typeface="+mn-lt"/>
                          <a:ea typeface="+mn-ea"/>
                          <a:cs typeface="+mn-cs"/>
                        </a:rPr>
                        <a:t>	</a:t>
                      </a:r>
                    </a:p>
                    <a:p>
                      <a:endParaRPr lang="en-GB" sz="1400" dirty="0"/>
                    </a:p>
                  </a:txBody>
                  <a:tcPr/>
                </a:tc>
                <a:tc>
                  <a:txBody>
                    <a:bodyPr/>
                    <a:lstStyle/>
                    <a:p>
                      <a:r>
                        <a:rPr lang="en-GB" sz="1200" b="0" i="0" u="none" strike="noStrike" kern="1200" baseline="0" dirty="0">
                          <a:solidFill>
                            <a:schemeClr val="dk1"/>
                          </a:solidFill>
                          <a:latin typeface="+mn-lt"/>
                          <a:ea typeface="+mn-ea"/>
                          <a:cs typeface="+mn-cs"/>
                        </a:rPr>
                        <a:t>o Enter Coventry Catholic Primary School Sports Association. </a:t>
                      </a: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o Enter Coventry Schools Games Primary events</a:t>
                      </a: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Attend events below:</a:t>
                      </a:r>
                    </a:p>
                    <a:p>
                      <a:r>
                        <a:rPr lang="en-GB" sz="1200" b="0" i="0" u="none" strike="noStrike" kern="1200" baseline="0" dirty="0">
                          <a:solidFill>
                            <a:schemeClr val="dk1"/>
                          </a:solidFill>
                          <a:latin typeface="+mn-lt"/>
                          <a:ea typeface="+mn-ea"/>
                          <a:cs typeface="+mn-cs"/>
                        </a:rPr>
                        <a:t>Gymnastics KS1 Competition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Gymnastics Lower KS2 Competition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Speed stacking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Archery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Footgolf</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Catholic Schools Athletic Event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Catholic schools swimming gala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Catholic schools' netball rally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Catholic schools football rally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o Hire minibus to provide the required transport to attend sporting events and swimming programme. Cover provided for teachers to attend event. </a:t>
                      </a:r>
                    </a:p>
                    <a:p>
                      <a:r>
                        <a:rPr lang="en-GB" sz="1800" b="0" i="0" u="none" strike="noStrike" kern="1200" baseline="0" dirty="0">
                          <a:solidFill>
                            <a:schemeClr val="dk1"/>
                          </a:solidFill>
                          <a:latin typeface="+mn-lt"/>
                          <a:ea typeface="+mn-ea"/>
                          <a:cs typeface="+mn-cs"/>
                        </a:rPr>
                        <a:t>	</a:t>
                      </a:r>
                    </a:p>
                    <a:p>
                      <a:r>
                        <a:rPr lang="en-GB" sz="1200" b="0" i="0" u="none" strike="noStrike" kern="1200" baseline="0" dirty="0">
                          <a:solidFill>
                            <a:schemeClr val="dk1"/>
                          </a:solidFill>
                          <a:latin typeface="+mn-lt"/>
                          <a:ea typeface="+mn-ea"/>
                          <a:cs typeface="+mn-cs"/>
                        </a:rPr>
                        <a:t>	</a:t>
                      </a:r>
                    </a:p>
                    <a:p>
                      <a:endParaRPr lang="en-GB" sz="1400" dirty="0"/>
                    </a:p>
                  </a:txBody>
                  <a:tcPr/>
                </a:tc>
                <a:tc>
                  <a:txBody>
                    <a:bodyPr/>
                    <a:lstStyle/>
                    <a:p>
                      <a:r>
                        <a:rPr lang="en-GB" sz="1400" dirty="0"/>
                        <a:t>£100</a:t>
                      </a:r>
                    </a:p>
                    <a:p>
                      <a:endParaRPr lang="en-GB" sz="1400" dirty="0"/>
                    </a:p>
                    <a:p>
                      <a:r>
                        <a:rPr lang="en-GB" sz="1400" dirty="0"/>
                        <a:t>£375</a:t>
                      </a:r>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r>
                        <a:rPr lang="en-GB" sz="1400" dirty="0"/>
                        <a:t>£1500</a:t>
                      </a:r>
                    </a:p>
                    <a:p>
                      <a:endParaRPr lang="en-GB" sz="1400" dirty="0"/>
                    </a:p>
                  </a:txBody>
                  <a:tcPr/>
                </a:tc>
                <a:tc>
                  <a:txBody>
                    <a:bodyPr/>
                    <a:lstStyle/>
                    <a:p>
                      <a:r>
                        <a:rPr lang="en-GB" sz="1200" b="0" i="0" u="none" strike="noStrike" kern="1200" baseline="0" dirty="0">
                          <a:solidFill>
                            <a:schemeClr val="dk1"/>
                          </a:solidFill>
                          <a:latin typeface="+mn-lt"/>
                          <a:ea typeface="+mn-ea"/>
                          <a:cs typeface="+mn-cs"/>
                        </a:rPr>
                        <a:t>o School will aim to achieve 100% attendance within all Coventry Catholic sports events across the year.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o For a greater percentage of pupils to participate within the School Games competitions. </a:t>
                      </a:r>
                    </a:p>
                    <a:p>
                      <a:endParaRPr lang="en-GB" sz="1200" b="0" i="0" u="none" strike="noStrike" kern="1200" baseline="0" dirty="0">
                        <a:solidFill>
                          <a:schemeClr val="dk1"/>
                        </a:solidFill>
                        <a:latin typeface="+mn-lt"/>
                        <a:ea typeface="+mn-ea"/>
                        <a:cs typeface="+mn-cs"/>
                      </a:endParaRPr>
                    </a:p>
                  </a:txBody>
                  <a:tcPr/>
                </a:tc>
                <a:tc>
                  <a:txBody>
                    <a:bodyPr/>
                    <a:lstStyle/>
                    <a:p>
                      <a:r>
                        <a:rPr lang="en-GB" sz="1200" dirty="0"/>
                        <a:t>Continue with competitions, have had success this year in netball and football.</a:t>
                      </a:r>
                    </a:p>
                    <a:p>
                      <a:endParaRPr lang="en-GB" sz="1200" dirty="0"/>
                    </a:p>
                    <a:p>
                      <a:endParaRPr lang="en-GB" sz="1200" dirty="0"/>
                    </a:p>
                    <a:p>
                      <a:endParaRPr lang="en-GB" sz="1200" dirty="0"/>
                    </a:p>
                    <a:p>
                      <a:r>
                        <a:rPr lang="en-GB" sz="1200" dirty="0"/>
                        <a:t>Target after school clubs for pupils to practice and train for the different competitions.</a:t>
                      </a:r>
                    </a:p>
                  </a:txBody>
                  <a:tcPr/>
                </a:tc>
                <a:extLst>
                  <a:ext uri="{0D108BD9-81ED-4DB2-BD59-A6C34878D82A}">
                    <a16:rowId xmlns:a16="http://schemas.microsoft.com/office/drawing/2014/main" val="2178639527"/>
                  </a:ext>
                </a:extLst>
              </a:tr>
            </a:tbl>
          </a:graphicData>
        </a:graphic>
      </p:graphicFrame>
      <p:pic>
        <p:nvPicPr>
          <p:cNvPr id="5" name="Picture 4">
            <a:extLst>
              <a:ext uri="{FF2B5EF4-FFF2-40B4-BE49-F238E27FC236}">
                <a16:creationId xmlns:a16="http://schemas.microsoft.com/office/drawing/2014/main" id="{EE4ED9E6-9E3B-435F-A0D7-2A5BA79EE1C3}"/>
              </a:ext>
            </a:extLst>
          </p:cNvPr>
          <p:cNvPicPr>
            <a:picLocks noChangeAspect="1"/>
          </p:cNvPicPr>
          <p:nvPr/>
        </p:nvPicPr>
        <p:blipFill>
          <a:blip r:embed="rId2"/>
          <a:stretch>
            <a:fillRect/>
          </a:stretch>
        </p:blipFill>
        <p:spPr>
          <a:xfrm>
            <a:off x="300110" y="5735637"/>
            <a:ext cx="3713780" cy="1007005"/>
          </a:xfrm>
          <a:prstGeom prst="rect">
            <a:avLst/>
          </a:prstGeom>
        </p:spPr>
      </p:pic>
    </p:spTree>
    <p:extLst>
      <p:ext uri="{BB962C8B-B14F-4D97-AF65-F5344CB8AC3E}">
        <p14:creationId xmlns:p14="http://schemas.microsoft.com/office/powerpoint/2010/main" val="3139340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8d97340-13d4-45c0-afcc-b72a24194787">
      <Terms xmlns="http://schemas.microsoft.com/office/infopath/2007/PartnerControls"/>
    </lcf76f155ced4ddcb4097134ff3c332f>
    <TaxCatchAll xmlns="88cd9ed8-a48c-436d-8e16-86a648c97cb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B2FC55CBA88BD4B881C70EE15320BD0" ma:contentTypeVersion="16" ma:contentTypeDescription="Create a new document." ma:contentTypeScope="" ma:versionID="a799bb2b4759a757f58d45a1499dbbf1">
  <xsd:schema xmlns:xsd="http://www.w3.org/2001/XMLSchema" xmlns:xs="http://www.w3.org/2001/XMLSchema" xmlns:p="http://schemas.microsoft.com/office/2006/metadata/properties" xmlns:ns2="58d97340-13d4-45c0-afcc-b72a24194787" xmlns:ns3="88cd9ed8-a48c-436d-8e16-86a648c97cb3" targetNamespace="http://schemas.microsoft.com/office/2006/metadata/properties" ma:root="true" ma:fieldsID="764b968c11def9243b641aed3e75684a" ns2:_="" ns3:_="">
    <xsd:import namespace="58d97340-13d4-45c0-afcc-b72a24194787"/>
    <xsd:import namespace="88cd9ed8-a48c-436d-8e16-86a648c97cb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d97340-13d4-45c0-afcc-b72a241947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7de1142-efe1-43dc-88e9-565c009e08e3"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88cd9ed8-a48c-436d-8e16-86a648c97cb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5bb4c6b-4c4b-427e-a10e-f16ec3ca3556}" ma:internalName="TaxCatchAll" ma:showField="CatchAllData" ma:web="88cd9ed8-a48c-436d-8e16-86a648c97cb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B82DD67-9053-4B70-B00D-C42283BA9A2E}">
  <ds:schemaRefs>
    <ds:schemaRef ds:uri="http://schemas.microsoft.com/sharepoint/v3/contenttype/forms"/>
  </ds:schemaRefs>
</ds:datastoreItem>
</file>

<file path=customXml/itemProps2.xml><?xml version="1.0" encoding="utf-8"?>
<ds:datastoreItem xmlns:ds="http://schemas.openxmlformats.org/officeDocument/2006/customXml" ds:itemID="{A078BA29-5D2E-4451-AF1D-C5A82F34D630}">
  <ds:schemaRefs>
    <ds:schemaRef ds:uri="58d97340-13d4-45c0-afcc-b72a24194787"/>
    <ds:schemaRef ds:uri="http://purl.org/dc/dcmitype/"/>
    <ds:schemaRef ds:uri="http://purl.org/dc/terms/"/>
    <ds:schemaRef ds:uri="88cd9ed8-a48c-436d-8e16-86a648c97cb3"/>
    <ds:schemaRef ds:uri="http://purl.org/dc/elements/1.1/"/>
    <ds:schemaRef ds:uri="http://schemas.microsoft.com/office/2006/documentManagement/types"/>
    <ds:schemaRef ds:uri="http://schemas.microsoft.com/office/2006/metadata/properties"/>
    <ds:schemaRef ds:uri="http://schemas.microsoft.com/office/infopath/2007/PartnerControls"/>
    <ds:schemaRef ds:uri="http://www.w3.org/XML/1998/namespace"/>
    <ds:schemaRef ds:uri="http://schemas.openxmlformats.org/package/2006/metadata/core-properties"/>
  </ds:schemaRefs>
</ds:datastoreItem>
</file>

<file path=customXml/itemProps3.xml><?xml version="1.0" encoding="utf-8"?>
<ds:datastoreItem xmlns:ds="http://schemas.openxmlformats.org/officeDocument/2006/customXml" ds:itemID="{BFA2FB1A-28DA-4065-8FEE-B5FE160D77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d97340-13d4-45c0-afcc-b72a24194787"/>
    <ds:schemaRef ds:uri="88cd9ed8-a48c-436d-8e16-86a648c97cb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942</TotalTime>
  <Words>1984</Words>
  <Application>Microsoft Office PowerPoint</Application>
  <PresentationFormat>Widescreen</PresentationFormat>
  <Paragraphs>298</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Saint Thomas More Catholic Primary School  Sports Funding Impact and Analysis Statement  Following pages are tables showing impact of Government Sports Funding for 2022 - 2023</vt:lpstr>
      <vt:lpstr>   Background The sports premium funding is  jointly provided by the Department for Education, Health and Culture, Media and Sport, and will see money going directly to primary school Headteachers to spend on improving the quality of sport and PE for all their children.  The sport funding can only be spent on sport and PE provision in schools. OFSTED will play a significant role in ensuring that schools target this funding in areas which will lead to clear outcomes in raising standards and opportunities in PE and school sport for all children throughout the Primary Phase. All schools receive a lump sum of £16,000 plus an additional £10 per pupil. We are proud of the PE curriculum and sporting opportunities that we have on offer at Saint Thomas More Catholic Primary School. We believe that the purpose of Physical Education is to inspire and motivate all children to be active in their lives, enabling them to become physically confident. The importance of living a healthy lifestyle and taking regular exercise needs to be encouraged, alongside the teaching of key fundamental skills. We believe that children should have opportunities to apply the skills they have learnt in competitive situations, either within teams or individually. As a result, key values, including team work, resilience, determination and fair play, can be taught and promoted in an active way. We believe these key values are vital for pupils’ development because lots of these are transferable skills, which can be applied to wider life experiences. Furthermore, we believe that PE plays a fundamental role in educating the whole student. Research supports the importance of movement in educating both mind and body. It also helps the children to make informed choices and understand the value of leading a physically active lifestyle. The benefits of physical education can affect both academic learning and physical activity patterns. The healthy, physically active child is more likely to be academically motivated, alert and successful. In the pre-school and primary years, active play may be positively related to motor abilities and cognitive development. We believe that quality physical education teaching is essential in developing motor skills, physical fitness and understanding of concepts that foster lifelong healthy lifestyles.  At Saint Thomas More Catholic Primary School, we ensure that the children receive the highest quality of teaching during their PE sessions. We strive to improve children’s ability and skills in sport as well as having a significant impact on the overall fitness and well-being of the children. We aim for all children to develop positive attitudes towards physical activity ensuring all lessons are accessible by providing a range of different activities to challenge every pupil. We believe in challenging ourselves to always strive to be our best and use our God-given talents to their full potential; we endeavour to instil this personal challenge in our children.</vt:lpstr>
      <vt:lpstr>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Saint Thomas More Catholic Primary School  Sports Funding Impact and Analysis Statement  Following pages are tables showing impact of Government Sports Funding for 2019 - 2020</dc:title>
  <dc:creator>Michelle Fennell</dc:creator>
  <cp:lastModifiedBy>Sarah Collins</cp:lastModifiedBy>
  <cp:revision>16</cp:revision>
  <cp:lastPrinted>2022-11-22T14:27:59Z</cp:lastPrinted>
  <dcterms:created xsi:type="dcterms:W3CDTF">2020-03-19T11:43:54Z</dcterms:created>
  <dcterms:modified xsi:type="dcterms:W3CDTF">2023-10-09T13:27:41Z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0x010100EB2FC55CBA88BD4B881C70EE15320BD0</vt:lpwstr>
  </property>
  <property fmtid="{D5CDD505-2E9C-101B-9397-08002B2CF9AE}" pid="3" name="MediaServiceImageTags">
    <vt:lpwstr/>
  </property>
</Properties>
</file>