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2" r:id="rId5"/>
    <p:sldId id="262" r:id="rId6"/>
    <p:sldId id="279" r:id="rId7"/>
    <p:sldId id="280" r:id="rId8"/>
    <p:sldId id="281" r:id="rId9"/>
    <p:sldId id="289" r:id="rId10"/>
    <p:sldId id="282" r:id="rId11"/>
    <p:sldId id="284" r:id="rId12"/>
    <p:sldId id="285" r:id="rId13"/>
    <p:sldId id="286" r:id="rId14"/>
    <p:sldId id="291" r:id="rId15"/>
    <p:sldId id="283" r:id="rId16"/>
    <p:sldId id="287" r:id="rId17"/>
    <p:sldId id="273" r:id="rId18"/>
    <p:sldId id="290" r:id="rId19"/>
    <p:sldId id="288" r:id="rId20"/>
    <p:sldId id="277" r:id="rId21"/>
    <p:sldId id="265" r:id="rId22"/>
    <p:sldId id="293" r:id="rId23"/>
    <p:sldId id="292" r:id="rId24"/>
    <p:sldId id="267"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1B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1" autoAdjust="0"/>
    <p:restoredTop sz="94660"/>
  </p:normalViewPr>
  <p:slideViewPr>
    <p:cSldViewPr snapToGrid="0">
      <p:cViewPr varScale="1">
        <p:scale>
          <a:sx n="83" d="100"/>
          <a:sy n="83" d="100"/>
        </p:scale>
        <p:origin x="25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hyperlink" Target="https://myaccount.coventry.gov.uk/service/Free_school_meals_and_extra_pupil_premium_funds_for_schools" TargetMode="Externa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122363"/>
            <a:ext cx="9144000" cy="865463"/>
          </a:xfrm>
        </p:spPr>
        <p:txBody>
          <a:bodyPr anchor="b"/>
          <a:lstStyle>
            <a:lvl1pPr algn="ctr">
              <a:defRPr sz="6000"/>
            </a:lvl1pPr>
          </a:lstStyle>
          <a:p>
            <a:r>
              <a:rPr lang="en-US" dirty="0"/>
              <a:t>Staff</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12/09/2023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7" name="TextBox 6">
            <a:extLst>
              <a:ext uri="{FF2B5EF4-FFF2-40B4-BE49-F238E27FC236}">
                <a16:creationId xmlns:a16="http://schemas.microsoft.com/office/drawing/2014/main" id="{D12C1C90-5F40-9F87-A007-EA014B20A022}"/>
              </a:ext>
            </a:extLst>
          </p:cNvPr>
          <p:cNvSpPr txBox="1"/>
          <p:nvPr userDrawn="1"/>
        </p:nvSpPr>
        <p:spPr>
          <a:xfrm>
            <a:off x="1378226" y="2305878"/>
            <a:ext cx="4346713" cy="461665"/>
          </a:xfrm>
          <a:prstGeom prst="rect">
            <a:avLst/>
          </a:prstGeom>
          <a:noFill/>
        </p:spPr>
        <p:txBody>
          <a:bodyPr wrap="square" rtlCol="0">
            <a:spAutoFit/>
          </a:bodyPr>
          <a:lstStyle/>
          <a:p>
            <a:r>
              <a:rPr lang="en-GB" sz="2400" dirty="0"/>
              <a:t>Photos and names/days of staff</a:t>
            </a:r>
          </a:p>
        </p:txBody>
      </p:sp>
    </p:spTree>
    <p:extLst>
      <p:ext uri="{BB962C8B-B14F-4D97-AF65-F5344CB8AC3E}">
        <p14:creationId xmlns:p14="http://schemas.microsoft.com/office/powerpoint/2010/main" val="3664607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122363"/>
            <a:ext cx="9144000" cy="865463"/>
          </a:xfrm>
        </p:spPr>
        <p:txBody>
          <a:bodyPr anchor="b"/>
          <a:lstStyle>
            <a:lvl1pPr algn="ctr">
              <a:defRPr sz="6000"/>
            </a:lvl1pPr>
          </a:lstStyle>
          <a:p>
            <a:r>
              <a:rPr lang="en-US" dirty="0"/>
              <a:t>Expectations</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12/09/2023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3" name="TextBox 2">
            <a:extLst>
              <a:ext uri="{FF2B5EF4-FFF2-40B4-BE49-F238E27FC236}">
                <a16:creationId xmlns:a16="http://schemas.microsoft.com/office/drawing/2014/main" id="{9C0623D4-7ED7-0FC2-C04B-482E4DDCB077}"/>
              </a:ext>
            </a:extLst>
          </p:cNvPr>
          <p:cNvSpPr txBox="1"/>
          <p:nvPr userDrawn="1"/>
        </p:nvSpPr>
        <p:spPr>
          <a:xfrm>
            <a:off x="1378226" y="2305878"/>
            <a:ext cx="8786191" cy="2677656"/>
          </a:xfrm>
          <a:prstGeom prst="rect">
            <a:avLst/>
          </a:prstGeom>
          <a:noFill/>
        </p:spPr>
        <p:txBody>
          <a:bodyPr wrap="square" rtlCol="0">
            <a:spAutoFit/>
          </a:bodyPr>
          <a:lstStyle/>
          <a:p>
            <a:pPr marL="342900" indent="-342900">
              <a:buFont typeface="Arial" panose="020B0604020202020204" pitchFamily="34" charset="0"/>
              <a:buChar char="•"/>
            </a:pPr>
            <a:r>
              <a:rPr lang="en-GB" sz="2400" dirty="0"/>
              <a:t>Behaviour, </a:t>
            </a:r>
          </a:p>
          <a:p>
            <a:pPr marL="342900" indent="-342900">
              <a:buFont typeface="Arial" panose="020B0604020202020204" pitchFamily="34" charset="0"/>
              <a:buChar char="•"/>
            </a:pPr>
            <a:r>
              <a:rPr lang="en-GB" sz="2400" dirty="0"/>
              <a:t>Independence</a:t>
            </a:r>
          </a:p>
          <a:p>
            <a:pPr marL="342900" indent="-342900">
              <a:buFont typeface="Arial" panose="020B0604020202020204" pitchFamily="34" charset="0"/>
              <a:buChar char="•"/>
            </a:pPr>
            <a:r>
              <a:rPr lang="en-GB" sz="2400" dirty="0"/>
              <a:t>Homework (refer to homework policy for frequency and expectation and make sure you stick to it please!)</a:t>
            </a:r>
          </a:p>
          <a:p>
            <a:pPr marL="342900" indent="-342900">
              <a:buFont typeface="Arial" panose="020B0604020202020204" pitchFamily="34" charset="0"/>
              <a:buChar char="•"/>
            </a:pPr>
            <a:r>
              <a:rPr lang="en-GB" sz="2400" dirty="0"/>
              <a:t>Attendance – always in unless ill, inform school of absence before 9am. Holidays will not be authorised and fines will be issued.</a:t>
            </a:r>
          </a:p>
          <a:p>
            <a:pPr marL="342900" indent="-342900">
              <a:buFont typeface="Arial" panose="020B0604020202020204" pitchFamily="34" charset="0"/>
              <a:buChar char="•"/>
            </a:pPr>
            <a:r>
              <a:rPr lang="en-GB" sz="2400" dirty="0"/>
              <a:t>Punctuality</a:t>
            </a:r>
          </a:p>
        </p:txBody>
      </p:sp>
    </p:spTree>
    <p:extLst>
      <p:ext uri="{BB962C8B-B14F-4D97-AF65-F5344CB8AC3E}">
        <p14:creationId xmlns:p14="http://schemas.microsoft.com/office/powerpoint/2010/main" val="2524079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72210"/>
            <a:ext cx="9144000" cy="1895129"/>
          </a:xfrm>
        </p:spPr>
        <p:txBody>
          <a:bodyPr anchor="b"/>
          <a:lstStyle>
            <a:lvl1pPr algn="ctr">
              <a:defRPr sz="6000"/>
            </a:lvl1pPr>
          </a:lstStyle>
          <a:p>
            <a:r>
              <a:rPr lang="en-US" dirty="0"/>
              <a:t>Expectations</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12/09/2023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7" name="TextBox 6">
            <a:extLst>
              <a:ext uri="{FF2B5EF4-FFF2-40B4-BE49-F238E27FC236}">
                <a16:creationId xmlns:a16="http://schemas.microsoft.com/office/drawing/2014/main" id="{5AC3CAAF-2AA2-54C5-89B5-D609FFBBA806}"/>
              </a:ext>
            </a:extLst>
          </p:cNvPr>
          <p:cNvSpPr txBox="1"/>
          <p:nvPr userDrawn="1"/>
        </p:nvSpPr>
        <p:spPr>
          <a:xfrm>
            <a:off x="838200" y="2271842"/>
            <a:ext cx="11049000" cy="461665"/>
          </a:xfrm>
          <a:prstGeom prst="rect">
            <a:avLst/>
          </a:prstGeom>
          <a:noFill/>
        </p:spPr>
        <p:txBody>
          <a:bodyPr wrap="square">
            <a:spAutoFit/>
          </a:bodyPr>
          <a:lstStyle/>
          <a:p>
            <a:r>
              <a:rPr lang="en-GB" sz="2400" dirty="0"/>
              <a:t>What is the expected standard of work for a child in Year ?? </a:t>
            </a:r>
            <a:r>
              <a:rPr lang="en-GB" sz="2400"/>
              <a:t>at the end of the year?</a:t>
            </a:r>
            <a:endParaRPr lang="en-GB" sz="2400" dirty="0"/>
          </a:p>
        </p:txBody>
      </p:sp>
    </p:spTree>
    <p:extLst>
      <p:ext uri="{BB962C8B-B14F-4D97-AF65-F5344CB8AC3E}">
        <p14:creationId xmlns:p14="http://schemas.microsoft.com/office/powerpoint/2010/main" val="23892862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72211"/>
            <a:ext cx="9144000" cy="1062112"/>
          </a:xfrm>
        </p:spPr>
        <p:txBody>
          <a:bodyPr anchor="b"/>
          <a:lstStyle>
            <a:lvl1pPr algn="ctr">
              <a:defRPr sz="6000"/>
            </a:lvl1pPr>
          </a:lstStyle>
          <a:p>
            <a:r>
              <a:rPr lang="en-US" dirty="0"/>
              <a:t>School Rules</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12/09/2023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7" name="TextBox 6">
            <a:extLst>
              <a:ext uri="{FF2B5EF4-FFF2-40B4-BE49-F238E27FC236}">
                <a16:creationId xmlns:a16="http://schemas.microsoft.com/office/drawing/2014/main" id="{5AC3CAAF-2AA2-54C5-89B5-D609FFBBA806}"/>
              </a:ext>
            </a:extLst>
          </p:cNvPr>
          <p:cNvSpPr txBox="1"/>
          <p:nvPr userDrawn="1"/>
        </p:nvSpPr>
        <p:spPr>
          <a:xfrm>
            <a:off x="838200" y="2271842"/>
            <a:ext cx="11049000" cy="3046988"/>
          </a:xfrm>
          <a:prstGeom prst="rect">
            <a:avLst/>
          </a:prstGeom>
          <a:noFill/>
        </p:spPr>
        <p:txBody>
          <a:bodyPr wrap="square">
            <a:spAutoFit/>
          </a:bodyPr>
          <a:lstStyle/>
          <a:p>
            <a:r>
              <a:rPr lang="en-GB" sz="2400" dirty="0"/>
              <a:t>We will send out a letter prior to booking to gauge whether you are willing to support the trip with the contribution: please make sure you respond so that we know whether the trip can go ahead before we book it. We will not be able to run trips without sufficient contribution towards the cost. We hope that by informing you of our intentions now, this will help you to budget for the cost of visits across the year.</a:t>
            </a:r>
          </a:p>
          <a:p>
            <a:endParaRPr lang="en-GB" sz="2400" dirty="0"/>
          </a:p>
          <a:p>
            <a:r>
              <a:rPr lang="en-GB" sz="2400" dirty="0"/>
              <a:t>If you are experiencing financial hardship and are unable to make the full contribution, please do contact the school.</a:t>
            </a:r>
          </a:p>
        </p:txBody>
      </p:sp>
    </p:spTree>
    <p:extLst>
      <p:ext uri="{BB962C8B-B14F-4D97-AF65-F5344CB8AC3E}">
        <p14:creationId xmlns:p14="http://schemas.microsoft.com/office/powerpoint/2010/main" val="2985758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122363"/>
            <a:ext cx="9144000" cy="865463"/>
          </a:xfrm>
        </p:spPr>
        <p:txBody>
          <a:bodyPr anchor="b"/>
          <a:lstStyle>
            <a:lvl1pPr algn="ctr">
              <a:defRPr sz="6000"/>
            </a:lvl1pPr>
          </a:lstStyle>
          <a:p>
            <a:r>
              <a:rPr lang="en-US" dirty="0"/>
              <a:t>Curriculum</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12/09/2023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3" name="TextBox 2">
            <a:extLst>
              <a:ext uri="{FF2B5EF4-FFF2-40B4-BE49-F238E27FC236}">
                <a16:creationId xmlns:a16="http://schemas.microsoft.com/office/drawing/2014/main" id="{977B6723-26A6-2E61-184C-69671B111528}"/>
              </a:ext>
            </a:extLst>
          </p:cNvPr>
          <p:cNvSpPr txBox="1"/>
          <p:nvPr userDrawn="1"/>
        </p:nvSpPr>
        <p:spPr>
          <a:xfrm>
            <a:off x="1378226" y="2305878"/>
            <a:ext cx="4346713" cy="2677656"/>
          </a:xfrm>
          <a:prstGeom prst="rect">
            <a:avLst/>
          </a:prstGeom>
          <a:noFill/>
        </p:spPr>
        <p:txBody>
          <a:bodyPr wrap="square" rtlCol="0">
            <a:spAutoFit/>
          </a:bodyPr>
          <a:lstStyle/>
          <a:p>
            <a:r>
              <a:rPr lang="en-GB" sz="2400" dirty="0"/>
              <a:t>Include:</a:t>
            </a:r>
          </a:p>
          <a:p>
            <a:pPr marL="342900" indent="-342900">
              <a:buFont typeface="Arial" panose="020B0604020202020204" pitchFamily="34" charset="0"/>
              <a:buChar char="•"/>
            </a:pPr>
            <a:r>
              <a:rPr lang="en-GB" sz="2400" dirty="0"/>
              <a:t>English focus</a:t>
            </a:r>
          </a:p>
          <a:p>
            <a:pPr marL="342900" indent="-342900">
              <a:buFont typeface="Arial" panose="020B0604020202020204" pitchFamily="34" charset="0"/>
              <a:buChar char="•"/>
            </a:pPr>
            <a:r>
              <a:rPr lang="en-GB" sz="2400" dirty="0"/>
              <a:t>Maths focus</a:t>
            </a:r>
          </a:p>
          <a:p>
            <a:pPr marL="342900" indent="-342900">
              <a:buFont typeface="Arial" panose="020B0604020202020204" pitchFamily="34" charset="0"/>
              <a:buChar char="•"/>
            </a:pPr>
            <a:r>
              <a:rPr lang="en-GB" sz="2400" dirty="0"/>
              <a:t>RE units</a:t>
            </a:r>
          </a:p>
          <a:p>
            <a:pPr marL="342900" indent="-342900">
              <a:buFont typeface="Arial" panose="020B0604020202020204" pitchFamily="34" charset="0"/>
              <a:buChar char="•"/>
            </a:pPr>
            <a:r>
              <a:rPr lang="en-GB" sz="2400" dirty="0"/>
              <a:t>Theme Units</a:t>
            </a:r>
          </a:p>
          <a:p>
            <a:pPr marL="342900" indent="-342900">
              <a:buFont typeface="Arial" panose="020B0604020202020204" pitchFamily="34" charset="0"/>
              <a:buChar char="•"/>
            </a:pPr>
            <a:r>
              <a:rPr lang="en-GB" sz="2400" dirty="0"/>
              <a:t>Science units</a:t>
            </a:r>
          </a:p>
          <a:p>
            <a:pPr marL="342900" indent="-342900">
              <a:buFont typeface="Arial" panose="020B0604020202020204" pitchFamily="34" charset="0"/>
              <a:buChar char="•"/>
            </a:pPr>
            <a:r>
              <a:rPr lang="en-GB" sz="2400" dirty="0"/>
              <a:t>Other </a:t>
            </a:r>
          </a:p>
        </p:txBody>
      </p:sp>
    </p:spTree>
    <p:extLst>
      <p:ext uri="{BB962C8B-B14F-4D97-AF65-F5344CB8AC3E}">
        <p14:creationId xmlns:p14="http://schemas.microsoft.com/office/powerpoint/2010/main" val="499822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122363"/>
            <a:ext cx="9144000" cy="865463"/>
          </a:xfrm>
        </p:spPr>
        <p:txBody>
          <a:bodyPr anchor="b"/>
          <a:lstStyle>
            <a:lvl1pPr algn="ctr">
              <a:defRPr sz="6000"/>
            </a:lvl1pPr>
          </a:lstStyle>
          <a:p>
            <a:r>
              <a:rPr lang="en-US" dirty="0"/>
              <a:t>Timetable</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12/09/2023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3" name="TextBox 2">
            <a:extLst>
              <a:ext uri="{FF2B5EF4-FFF2-40B4-BE49-F238E27FC236}">
                <a16:creationId xmlns:a16="http://schemas.microsoft.com/office/drawing/2014/main" id="{977B6723-26A6-2E61-184C-69671B111528}"/>
              </a:ext>
            </a:extLst>
          </p:cNvPr>
          <p:cNvSpPr txBox="1"/>
          <p:nvPr userDrawn="1"/>
        </p:nvSpPr>
        <p:spPr>
          <a:xfrm>
            <a:off x="1378226" y="2305878"/>
            <a:ext cx="7845287" cy="1200329"/>
          </a:xfrm>
          <a:prstGeom prst="rect">
            <a:avLst/>
          </a:prstGeom>
          <a:noFill/>
        </p:spPr>
        <p:txBody>
          <a:bodyPr wrap="square" rtlCol="0">
            <a:spAutoFit/>
          </a:bodyPr>
          <a:lstStyle/>
          <a:p>
            <a:r>
              <a:rPr lang="en-GB" sz="2400" dirty="0"/>
              <a:t>Include:</a:t>
            </a:r>
          </a:p>
          <a:p>
            <a:pPr marL="342900" indent="-342900">
              <a:buFont typeface="Arial" panose="020B0604020202020204" pitchFamily="34" charset="0"/>
              <a:buChar char="•"/>
            </a:pPr>
            <a:r>
              <a:rPr lang="en-GB" sz="2400" dirty="0"/>
              <a:t>PE days – kit to be worn to school</a:t>
            </a:r>
          </a:p>
          <a:p>
            <a:pPr marL="342900" indent="-342900">
              <a:buFont typeface="Arial" panose="020B0604020202020204" pitchFamily="34" charset="0"/>
              <a:buChar char="•"/>
            </a:pPr>
            <a:r>
              <a:rPr lang="en-GB" sz="2400" dirty="0"/>
              <a:t>Any other days parents need to be aware of</a:t>
            </a:r>
          </a:p>
        </p:txBody>
      </p:sp>
    </p:spTree>
    <p:extLst>
      <p:ext uri="{BB962C8B-B14F-4D97-AF65-F5344CB8AC3E}">
        <p14:creationId xmlns:p14="http://schemas.microsoft.com/office/powerpoint/2010/main" val="1284236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122363"/>
            <a:ext cx="9144000" cy="865463"/>
          </a:xfrm>
        </p:spPr>
        <p:txBody>
          <a:bodyPr anchor="b"/>
          <a:lstStyle>
            <a:lvl1pPr algn="ctr">
              <a:defRPr sz="6000"/>
            </a:lvl1pPr>
          </a:lstStyle>
          <a:p>
            <a:r>
              <a:rPr lang="en-US" dirty="0"/>
              <a:t>Sacramental Preparation</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12/09/2023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3" name="TextBox 2">
            <a:extLst>
              <a:ext uri="{FF2B5EF4-FFF2-40B4-BE49-F238E27FC236}">
                <a16:creationId xmlns:a16="http://schemas.microsoft.com/office/drawing/2014/main" id="{977B6723-26A6-2E61-184C-69671B111528}"/>
              </a:ext>
            </a:extLst>
          </p:cNvPr>
          <p:cNvSpPr txBox="1"/>
          <p:nvPr userDrawn="1"/>
        </p:nvSpPr>
        <p:spPr>
          <a:xfrm>
            <a:off x="1378226" y="2305878"/>
            <a:ext cx="7845287" cy="2308324"/>
          </a:xfrm>
          <a:prstGeom prst="rect">
            <a:avLst/>
          </a:prstGeom>
          <a:noFill/>
        </p:spPr>
        <p:txBody>
          <a:bodyPr wrap="square" rtlCol="0">
            <a:spAutoFit/>
          </a:bodyPr>
          <a:lstStyle/>
          <a:p>
            <a:r>
              <a:rPr lang="en-GB" sz="2400" dirty="0"/>
              <a:t>Include:</a:t>
            </a:r>
          </a:p>
          <a:p>
            <a:pPr marL="342900" indent="-342900">
              <a:buFont typeface="Arial" panose="020B0604020202020204" pitchFamily="34" charset="0"/>
              <a:buChar char="•"/>
            </a:pPr>
            <a:r>
              <a:rPr lang="en-GB" sz="2400" dirty="0"/>
              <a:t>Overview of sacrament (headline only)</a:t>
            </a:r>
          </a:p>
          <a:p>
            <a:pPr marL="342900" indent="-342900">
              <a:buFont typeface="Arial" panose="020B0604020202020204" pitchFamily="34" charset="0"/>
              <a:buChar char="•"/>
            </a:pPr>
            <a:r>
              <a:rPr lang="en-GB" sz="2400" dirty="0"/>
              <a:t>How school support the child in preparation</a:t>
            </a:r>
          </a:p>
          <a:p>
            <a:pPr marL="342900" indent="-342900">
              <a:buFont typeface="Arial" panose="020B0604020202020204" pitchFamily="34" charset="0"/>
              <a:buChar char="•"/>
            </a:pPr>
            <a:r>
              <a:rPr lang="en-GB" sz="2400" dirty="0"/>
              <a:t>How parents support the child in preparation</a:t>
            </a:r>
          </a:p>
          <a:p>
            <a:pPr marL="342900" indent="-342900">
              <a:buFont typeface="Arial" panose="020B0604020202020204" pitchFamily="34" charset="0"/>
              <a:buChar char="•"/>
            </a:pPr>
            <a:r>
              <a:rPr lang="en-GB" sz="2400" dirty="0"/>
              <a:t>How parish supports the child in preparation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3809704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736035" y="185462"/>
            <a:ext cx="9144000" cy="865463"/>
          </a:xfrm>
        </p:spPr>
        <p:txBody>
          <a:bodyPr anchor="b"/>
          <a:lstStyle>
            <a:lvl1pPr algn="ctr">
              <a:defRPr sz="6000"/>
            </a:lvl1pPr>
          </a:lstStyle>
          <a:p>
            <a:r>
              <a:rPr lang="en-US" dirty="0"/>
              <a:t>Educational visits</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12/09/2023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3" name="TextBox 2">
            <a:extLst>
              <a:ext uri="{FF2B5EF4-FFF2-40B4-BE49-F238E27FC236}">
                <a16:creationId xmlns:a16="http://schemas.microsoft.com/office/drawing/2014/main" id="{977B6723-26A6-2E61-184C-69671B111528}"/>
              </a:ext>
            </a:extLst>
          </p:cNvPr>
          <p:cNvSpPr txBox="1"/>
          <p:nvPr userDrawn="1"/>
        </p:nvSpPr>
        <p:spPr>
          <a:xfrm>
            <a:off x="1192695" y="1351508"/>
            <a:ext cx="9687340" cy="4524315"/>
          </a:xfrm>
          <a:prstGeom prst="rect">
            <a:avLst/>
          </a:prstGeom>
          <a:noFill/>
        </p:spPr>
        <p:txBody>
          <a:bodyPr wrap="square" rtlCol="0">
            <a:spAutoFit/>
          </a:bodyPr>
          <a:lstStyle/>
          <a:p>
            <a:r>
              <a:rPr lang="en-GB" sz="2400" dirty="0"/>
              <a:t>Educational visits really enhance the curriculum and provide some of the best memories your child will have of school.</a:t>
            </a:r>
          </a:p>
          <a:p>
            <a:endParaRPr lang="en-GB" sz="2400" dirty="0"/>
          </a:p>
          <a:p>
            <a:r>
              <a:rPr lang="en-GB" sz="2400" dirty="0"/>
              <a:t>To support our ?? Unit, we hope to be able to organise a visit to ?? during the ?? Term</a:t>
            </a:r>
          </a:p>
          <a:p>
            <a:endParaRPr lang="en-GB" sz="2400" dirty="0"/>
          </a:p>
          <a:p>
            <a:r>
              <a:rPr lang="en-GB" sz="2400" dirty="0"/>
              <a:t>We realise the cost of living is causing a lot of concern regarding family finances and so we aim to keep visits costs as low as possible.</a:t>
            </a:r>
          </a:p>
          <a:p>
            <a:endParaRPr lang="en-GB" sz="2400" dirty="0"/>
          </a:p>
          <a:p>
            <a:r>
              <a:rPr lang="en-GB" sz="2400" dirty="0"/>
              <a:t>We estimate the cost of the visit will be about £?? and we will be asking for contributions towards to cost of the trip. </a:t>
            </a:r>
          </a:p>
          <a:p>
            <a:endParaRPr lang="en-GB" sz="2400" dirty="0"/>
          </a:p>
        </p:txBody>
      </p:sp>
    </p:spTree>
    <p:extLst>
      <p:ext uri="{BB962C8B-B14F-4D97-AF65-F5344CB8AC3E}">
        <p14:creationId xmlns:p14="http://schemas.microsoft.com/office/powerpoint/2010/main" val="40799857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72210"/>
            <a:ext cx="9144000" cy="1895129"/>
          </a:xfrm>
        </p:spPr>
        <p:txBody>
          <a:bodyPr anchor="b"/>
          <a:lstStyle>
            <a:lvl1pPr algn="ctr">
              <a:defRPr sz="6000"/>
            </a:lvl1pPr>
          </a:lstStyle>
          <a:p>
            <a:r>
              <a:rPr lang="en-US" dirty="0"/>
              <a:t>Educational visits - the contribution</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12/09/2023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7" name="TextBox 6">
            <a:extLst>
              <a:ext uri="{FF2B5EF4-FFF2-40B4-BE49-F238E27FC236}">
                <a16:creationId xmlns:a16="http://schemas.microsoft.com/office/drawing/2014/main" id="{5AC3CAAF-2AA2-54C5-89B5-D609FFBBA806}"/>
              </a:ext>
            </a:extLst>
          </p:cNvPr>
          <p:cNvSpPr txBox="1"/>
          <p:nvPr userDrawn="1"/>
        </p:nvSpPr>
        <p:spPr>
          <a:xfrm>
            <a:off x="838200" y="2271842"/>
            <a:ext cx="11049000" cy="3046988"/>
          </a:xfrm>
          <a:prstGeom prst="rect">
            <a:avLst/>
          </a:prstGeom>
          <a:noFill/>
        </p:spPr>
        <p:txBody>
          <a:bodyPr wrap="square">
            <a:spAutoFit/>
          </a:bodyPr>
          <a:lstStyle/>
          <a:p>
            <a:r>
              <a:rPr lang="en-GB" sz="2400" dirty="0"/>
              <a:t>We will send out a letter prior to booking to gauge whether you are willing to support the trip with the contribution: please make sure you respond so that we know whether the trip can go ahead before we book it. We will not be able to run trips without sufficient contribution towards the cost. We hope that by informing you of our intentions now, this will help you to budget for the cost of visits across the year.</a:t>
            </a:r>
          </a:p>
          <a:p>
            <a:endParaRPr lang="en-GB" sz="2400" dirty="0"/>
          </a:p>
          <a:p>
            <a:r>
              <a:rPr lang="en-GB" sz="2400" dirty="0"/>
              <a:t>If you are experiencing financial hardship and are unable to make the full contribution, please do contact the school when the trip is being organised.</a:t>
            </a:r>
          </a:p>
        </p:txBody>
      </p:sp>
    </p:spTree>
    <p:extLst>
      <p:ext uri="{BB962C8B-B14F-4D97-AF65-F5344CB8AC3E}">
        <p14:creationId xmlns:p14="http://schemas.microsoft.com/office/powerpoint/2010/main" val="2476345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72210"/>
            <a:ext cx="9144000" cy="967477"/>
          </a:xfrm>
        </p:spPr>
        <p:txBody>
          <a:bodyPr anchor="b"/>
          <a:lstStyle>
            <a:lvl1pPr algn="ctr">
              <a:defRPr sz="6000"/>
            </a:lvl1pPr>
          </a:lstStyle>
          <a:p>
            <a:r>
              <a:rPr lang="en-US" dirty="0"/>
              <a:t>Pupil premium</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12/09/2023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7" name="TextBox 6">
            <a:extLst>
              <a:ext uri="{FF2B5EF4-FFF2-40B4-BE49-F238E27FC236}">
                <a16:creationId xmlns:a16="http://schemas.microsoft.com/office/drawing/2014/main" id="{5AC3CAAF-2AA2-54C5-89B5-D609FFBBA806}"/>
              </a:ext>
            </a:extLst>
          </p:cNvPr>
          <p:cNvSpPr txBox="1"/>
          <p:nvPr userDrawn="1"/>
        </p:nvSpPr>
        <p:spPr>
          <a:xfrm>
            <a:off x="838200" y="1556225"/>
            <a:ext cx="11049000" cy="3785652"/>
          </a:xfrm>
          <a:prstGeom prst="rect">
            <a:avLst/>
          </a:prstGeom>
          <a:noFill/>
        </p:spPr>
        <p:txBody>
          <a:bodyPr wrap="square">
            <a:spAutoFit/>
          </a:bodyPr>
          <a:lstStyle/>
          <a:p>
            <a:r>
              <a:rPr lang="en-GB" sz="2400" dirty="0"/>
              <a:t>If you are in receipt of some benefits, your child(ren) may be able to receive Pupil Premium Funding.</a:t>
            </a:r>
          </a:p>
          <a:p>
            <a:endParaRPr lang="en-GB" sz="2400" dirty="0"/>
          </a:p>
          <a:p>
            <a:r>
              <a:rPr lang="en-GB" sz="2400" dirty="0"/>
              <a:t>This funding is used by school to support your child in different ways to overcome barriers to learning. This could be:</a:t>
            </a:r>
          </a:p>
          <a:p>
            <a:pPr marL="342900" indent="-342900">
              <a:buFont typeface="Arial" panose="020B0604020202020204" pitchFamily="34" charset="0"/>
              <a:buChar char="•"/>
            </a:pPr>
            <a:r>
              <a:rPr lang="en-GB" sz="2400" dirty="0"/>
              <a:t>Adults in school helping your child</a:t>
            </a:r>
          </a:p>
          <a:p>
            <a:pPr marL="342900" indent="-342900">
              <a:buFont typeface="Arial" panose="020B0604020202020204" pitchFamily="34" charset="0"/>
              <a:buChar char="•"/>
            </a:pPr>
            <a:r>
              <a:rPr lang="en-GB" sz="2400" dirty="0"/>
              <a:t>Supporting you in paying for extra-curricular activities</a:t>
            </a:r>
          </a:p>
          <a:p>
            <a:pPr marL="342900" indent="-342900">
              <a:buFont typeface="Arial" panose="020B0604020202020204" pitchFamily="34" charset="0"/>
              <a:buChar char="•"/>
            </a:pPr>
            <a:r>
              <a:rPr lang="en-GB" sz="2400" dirty="0"/>
              <a:t>Supporting with the voluntary contribution towards educational visits</a:t>
            </a:r>
          </a:p>
          <a:p>
            <a:pPr marL="342900" indent="-342900">
              <a:buFont typeface="Arial" panose="020B0604020202020204" pitchFamily="34" charset="0"/>
              <a:buChar char="•"/>
            </a:pPr>
            <a:r>
              <a:rPr lang="en-GB" sz="2400" dirty="0"/>
              <a:t>Engaging activities/learning support that will support your child</a:t>
            </a:r>
          </a:p>
          <a:p>
            <a:pPr marL="342900" indent="-342900">
              <a:buFont typeface="Arial" panose="020B0604020202020204" pitchFamily="34" charset="0"/>
              <a:buChar char="•"/>
            </a:pPr>
            <a:r>
              <a:rPr lang="en-GB" sz="2400" dirty="0"/>
              <a:t>Other support specific to your individual child</a:t>
            </a:r>
          </a:p>
        </p:txBody>
      </p:sp>
    </p:spTree>
    <p:extLst>
      <p:ext uri="{BB962C8B-B14F-4D97-AF65-F5344CB8AC3E}">
        <p14:creationId xmlns:p14="http://schemas.microsoft.com/office/powerpoint/2010/main" val="4097997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72210"/>
            <a:ext cx="9144000" cy="967477"/>
          </a:xfrm>
        </p:spPr>
        <p:txBody>
          <a:bodyPr anchor="b"/>
          <a:lstStyle>
            <a:lvl1pPr algn="ctr">
              <a:defRPr sz="6000"/>
            </a:lvl1pPr>
          </a:lstStyle>
          <a:p>
            <a:r>
              <a:rPr lang="en-US" dirty="0"/>
              <a:t>Pupil premium</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12/09/2023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7" name="TextBox 6">
            <a:extLst>
              <a:ext uri="{FF2B5EF4-FFF2-40B4-BE49-F238E27FC236}">
                <a16:creationId xmlns:a16="http://schemas.microsoft.com/office/drawing/2014/main" id="{5AC3CAAF-2AA2-54C5-89B5-D609FFBBA806}"/>
              </a:ext>
            </a:extLst>
          </p:cNvPr>
          <p:cNvSpPr txBox="1"/>
          <p:nvPr userDrawn="1"/>
        </p:nvSpPr>
        <p:spPr>
          <a:xfrm>
            <a:off x="838200" y="1458496"/>
            <a:ext cx="11049000" cy="5262979"/>
          </a:xfrm>
          <a:prstGeom prst="rect">
            <a:avLst/>
          </a:prstGeom>
          <a:noFill/>
        </p:spPr>
        <p:txBody>
          <a:bodyPr wrap="square">
            <a:spAutoFit/>
          </a:bodyPr>
          <a:lstStyle/>
          <a:p>
            <a:r>
              <a:rPr lang="en-GB" sz="2400" dirty="0"/>
              <a:t>If you may be eligible, it is really important that you apply for this as if your child is eligible and receives the funding they will receive additional provision in some way, whether through having time in a small group to be supported or challenged or having extra activities available to them or something else.</a:t>
            </a:r>
          </a:p>
          <a:p>
            <a:endParaRPr lang="en-GB" sz="2400" dirty="0"/>
          </a:p>
          <a:p>
            <a:r>
              <a:rPr lang="en-GB" sz="2400" dirty="0"/>
              <a:t>Your child will also be able to have free school meals if they would like to/you wish for them to.</a:t>
            </a:r>
          </a:p>
          <a:p>
            <a:endParaRPr lang="en-GB" sz="2400" dirty="0"/>
          </a:p>
          <a:p>
            <a:r>
              <a:rPr lang="en-GB" sz="2400" dirty="0"/>
              <a:t>Please apply online at: </a:t>
            </a:r>
          </a:p>
          <a:p>
            <a:r>
              <a:rPr lang="en-GB" sz="2400" dirty="0">
                <a:solidFill>
                  <a:srgbClr val="FFFF00"/>
                </a:solidFill>
                <a:hlinkClick r:id="rId2">
                  <a:extLst>
                    <a:ext uri="{A12FA001-AC4F-418D-AE19-62706E023703}">
                      <ahyp:hlinkClr xmlns:ahyp="http://schemas.microsoft.com/office/drawing/2018/hyperlinkcolor" val="tx"/>
                    </a:ext>
                  </a:extLst>
                </a:hlinkClick>
              </a:rPr>
              <a:t>https://myaccount.coventry.gov.uk/service/Free_school_meals_and_extra_pupil_premium_funds_for_schools</a:t>
            </a:r>
            <a:endParaRPr lang="en-GB" sz="2400" dirty="0">
              <a:solidFill>
                <a:srgbClr val="FFFF00"/>
              </a:solidFill>
            </a:endParaRPr>
          </a:p>
          <a:p>
            <a:endParaRPr lang="en-GB" sz="2400" dirty="0"/>
          </a:p>
          <a:p>
            <a:r>
              <a:rPr lang="en-GB" sz="2400" dirty="0"/>
              <a:t>If you need help to do this, please contact the school office who will be happy to help you.</a:t>
            </a:r>
          </a:p>
        </p:txBody>
      </p:sp>
    </p:spTree>
    <p:extLst>
      <p:ext uri="{BB962C8B-B14F-4D97-AF65-F5344CB8AC3E}">
        <p14:creationId xmlns:p14="http://schemas.microsoft.com/office/powerpoint/2010/main" val="34645816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72210"/>
            <a:ext cx="9144000" cy="1895129"/>
          </a:xfrm>
        </p:spPr>
        <p:txBody>
          <a:bodyPr anchor="b"/>
          <a:lstStyle>
            <a:lvl1pPr algn="ctr">
              <a:defRPr sz="6000"/>
            </a:lvl1pPr>
          </a:lstStyle>
          <a:p>
            <a:r>
              <a:rPr lang="en-US" dirty="0"/>
              <a:t>Any other relevant info</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12/09/2023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7" name="TextBox 6">
            <a:extLst>
              <a:ext uri="{FF2B5EF4-FFF2-40B4-BE49-F238E27FC236}">
                <a16:creationId xmlns:a16="http://schemas.microsoft.com/office/drawing/2014/main" id="{5AC3CAAF-2AA2-54C5-89B5-D609FFBBA806}"/>
              </a:ext>
            </a:extLst>
          </p:cNvPr>
          <p:cNvSpPr txBox="1"/>
          <p:nvPr userDrawn="1"/>
        </p:nvSpPr>
        <p:spPr>
          <a:xfrm>
            <a:off x="838200" y="2271842"/>
            <a:ext cx="11049000" cy="461665"/>
          </a:xfrm>
          <a:prstGeom prst="rect">
            <a:avLst/>
          </a:prstGeom>
          <a:noFill/>
        </p:spPr>
        <p:txBody>
          <a:bodyPr wrap="square">
            <a:spAutoFit/>
          </a:bodyPr>
          <a:lstStyle/>
          <a:p>
            <a:r>
              <a:rPr lang="en-GB" sz="2400" dirty="0"/>
              <a:t>Year </a:t>
            </a:r>
            <a:r>
              <a:rPr lang="en-GB" sz="2400"/>
              <a:t>group specific</a:t>
            </a:r>
            <a:endParaRPr lang="en-GB" sz="2400" dirty="0"/>
          </a:p>
        </p:txBody>
      </p:sp>
    </p:spTree>
    <p:extLst>
      <p:ext uri="{BB962C8B-B14F-4D97-AF65-F5344CB8AC3E}">
        <p14:creationId xmlns:p14="http://schemas.microsoft.com/office/powerpoint/2010/main" val="4005553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122363"/>
            <a:ext cx="9144000" cy="865463"/>
          </a:xfrm>
        </p:spPr>
        <p:txBody>
          <a:bodyPr anchor="b"/>
          <a:lstStyle>
            <a:lvl1pPr algn="ctr">
              <a:defRPr sz="6000"/>
            </a:lvl1pPr>
          </a:lstStyle>
          <a:p>
            <a:r>
              <a:rPr lang="en-US" dirty="0"/>
              <a:t>Dates to remember</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12/09/2023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3" name="TextBox 2">
            <a:extLst>
              <a:ext uri="{FF2B5EF4-FFF2-40B4-BE49-F238E27FC236}">
                <a16:creationId xmlns:a16="http://schemas.microsoft.com/office/drawing/2014/main" id="{977B6723-26A6-2E61-184C-69671B111528}"/>
              </a:ext>
            </a:extLst>
          </p:cNvPr>
          <p:cNvSpPr txBox="1"/>
          <p:nvPr userDrawn="1"/>
        </p:nvSpPr>
        <p:spPr>
          <a:xfrm>
            <a:off x="1378226" y="2305878"/>
            <a:ext cx="7845287" cy="1569660"/>
          </a:xfrm>
          <a:prstGeom prst="rect">
            <a:avLst/>
          </a:prstGeom>
          <a:noFill/>
        </p:spPr>
        <p:txBody>
          <a:bodyPr wrap="square" rtlCol="0">
            <a:spAutoFit/>
          </a:bodyPr>
          <a:lstStyle/>
          <a:p>
            <a:r>
              <a:rPr lang="en-GB" sz="2400" dirty="0"/>
              <a:t>Include:</a:t>
            </a:r>
          </a:p>
          <a:p>
            <a:pPr marL="342900" indent="-342900">
              <a:buFont typeface="Arial" panose="020B0604020202020204" pitchFamily="34" charset="0"/>
              <a:buChar char="•"/>
            </a:pPr>
            <a:r>
              <a:rPr lang="en-GB" sz="2400" dirty="0"/>
              <a:t>PE days – kit to be worn to school</a:t>
            </a:r>
          </a:p>
          <a:p>
            <a:pPr marL="342900" indent="-342900">
              <a:buFont typeface="Arial" panose="020B0604020202020204" pitchFamily="34" charset="0"/>
              <a:buChar char="•"/>
            </a:pPr>
            <a:r>
              <a:rPr lang="en-GB" sz="2400" dirty="0"/>
              <a:t>Any other days parents need to be aware of</a:t>
            </a:r>
          </a:p>
          <a:p>
            <a:pPr marL="342900" indent="-342900">
              <a:buFont typeface="Arial" panose="020B0604020202020204" pitchFamily="34" charset="0"/>
              <a:buChar char="•"/>
            </a:pPr>
            <a:r>
              <a:rPr lang="en-GB" sz="2400" dirty="0"/>
              <a:t>Sacramental preparation dates</a:t>
            </a:r>
          </a:p>
        </p:txBody>
      </p:sp>
    </p:spTree>
    <p:extLst>
      <p:ext uri="{BB962C8B-B14F-4D97-AF65-F5344CB8AC3E}">
        <p14:creationId xmlns:p14="http://schemas.microsoft.com/office/powerpoint/2010/main" val="35964735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13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1DD4FCA-0174-45C9-A266-F02387C34954}" type="datetimeFigureOut">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46343-223F-40AA-83C3-1928FCB65C9B}" type="slidenum">
              <a:rPr lang="en-GB" smtClean="0"/>
              <a:t>‹#›</a:t>
            </a:fld>
            <a:endParaRPr lang="en-GB"/>
          </a:p>
        </p:txBody>
      </p:sp>
    </p:spTree>
    <p:extLst>
      <p:ext uri="{BB962C8B-B14F-4D97-AF65-F5344CB8AC3E}">
        <p14:creationId xmlns:p14="http://schemas.microsoft.com/office/powerpoint/2010/main" val="15657800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jp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E71A2C3-D7CA-C82D-F526-6120A847980D}"/>
              </a:ext>
            </a:extLst>
          </p:cNvPr>
          <p:cNvSpPr>
            <a:spLocks noGrp="1"/>
          </p:cNvSpPr>
          <p:nvPr>
            <p:ph type="title"/>
          </p:nvPr>
        </p:nvSpPr>
        <p:spPr>
          <a:xfrm>
            <a:off x="1036983" y="1054238"/>
            <a:ext cx="10515600" cy="1325563"/>
          </a:xfrm>
          <a:prstGeom prst="rect">
            <a:avLst/>
          </a:prstGeom>
        </p:spPr>
        <p:txBody>
          <a:bodyPr vert="horz" lIns="91440" tIns="45720" rIns="91440" bIns="45720" rtlCol="0" anchor="ctr">
            <a:normAutofit/>
          </a:bodyPr>
          <a:lstStyle/>
          <a:p>
            <a:r>
              <a:rPr lang="en-US" dirty="0"/>
              <a:t>Welcome to Year ?’s</a:t>
            </a:r>
            <a:br>
              <a:rPr lang="en-US" dirty="0"/>
            </a:br>
            <a:r>
              <a:rPr lang="en-US" dirty="0"/>
              <a:t>Meet the Teacher evening</a:t>
            </a:r>
            <a:endParaRPr lang="en-GB" dirty="0"/>
          </a:p>
        </p:txBody>
      </p:sp>
      <p:sp>
        <p:nvSpPr>
          <p:cNvPr id="5" name="Footer Placeholder 4">
            <a:extLst>
              <a:ext uri="{FF2B5EF4-FFF2-40B4-BE49-F238E27FC236}">
                <a16:creationId xmlns:a16="http://schemas.microsoft.com/office/drawing/2014/main" id="{0C75004E-3DEA-2F3D-2416-93937900E5A0}"/>
              </a:ext>
            </a:extLst>
          </p:cNvPr>
          <p:cNvSpPr>
            <a:spLocks noGrp="1"/>
          </p:cNvSpPr>
          <p:nvPr>
            <p:ph type="ftr" sz="quarter" idx="3"/>
          </p:nvPr>
        </p:nvSpPr>
        <p:spPr>
          <a:xfrm>
            <a:off x="4038600" y="6400695"/>
            <a:ext cx="4114800" cy="365125"/>
          </a:xfrm>
          <a:prstGeom prst="rect">
            <a:avLst/>
          </a:prstGeom>
        </p:spPr>
        <p:txBody>
          <a:bodyPr vert="horz" lIns="91440" tIns="45720" rIns="91440" bIns="45720" rtlCol="0" anchor="ctr"/>
          <a:lstStyle>
            <a:lvl1pPr algn="ctr">
              <a:defRPr sz="2000" i="1">
                <a:solidFill>
                  <a:schemeClr val="tx1">
                    <a:tint val="75000"/>
                  </a:schemeClr>
                </a:solidFill>
              </a:defRPr>
            </a:lvl1pPr>
          </a:lstStyle>
          <a:p>
            <a:r>
              <a:rPr lang="en-GB" dirty="0"/>
              <a:t>Learn and Grow as God’s Holy People</a:t>
            </a:r>
          </a:p>
        </p:txBody>
      </p:sp>
      <p:pic>
        <p:nvPicPr>
          <p:cNvPr id="10" name="Picture 9" descr="Logo&#10;&#10;Description automatically generated with medium confidence">
            <a:extLst>
              <a:ext uri="{FF2B5EF4-FFF2-40B4-BE49-F238E27FC236}">
                <a16:creationId xmlns:a16="http://schemas.microsoft.com/office/drawing/2014/main" id="{1BA77675-4E0C-61C5-A5DA-2F29BB22A3AA}"/>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11331867" y="5835581"/>
            <a:ext cx="805866" cy="805866"/>
          </a:xfrm>
          <a:prstGeom prst="rect">
            <a:avLst/>
          </a:prstGeom>
        </p:spPr>
      </p:pic>
      <p:pic>
        <p:nvPicPr>
          <p:cNvPr id="8" name="Picture 7" descr="A picture containing text, clipart&#10;&#10;Description automatically generated">
            <a:extLst>
              <a:ext uri="{FF2B5EF4-FFF2-40B4-BE49-F238E27FC236}">
                <a16:creationId xmlns:a16="http://schemas.microsoft.com/office/drawing/2014/main" id="{B306C083-C3FC-81C9-A7CB-18B0A7C720AD}"/>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72102" y="117766"/>
            <a:ext cx="1285396" cy="1325563"/>
          </a:xfrm>
          <a:prstGeom prst="rect">
            <a:avLst/>
          </a:prstGeom>
        </p:spPr>
      </p:pic>
      <p:sp>
        <p:nvSpPr>
          <p:cNvPr id="14" name="Rectangle: Rounded Corners 13">
            <a:extLst>
              <a:ext uri="{FF2B5EF4-FFF2-40B4-BE49-F238E27FC236}">
                <a16:creationId xmlns:a16="http://schemas.microsoft.com/office/drawing/2014/main" id="{665FA5C8-6FC3-697F-8E1D-134D3841E364}"/>
              </a:ext>
            </a:extLst>
          </p:cNvPr>
          <p:cNvSpPr/>
          <p:nvPr userDrawn="1"/>
        </p:nvSpPr>
        <p:spPr>
          <a:xfrm>
            <a:off x="625922" y="6238514"/>
            <a:ext cx="10705945" cy="182082"/>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6B35FD0E-949B-1A7A-FAE6-EC52980F041F}"/>
              </a:ext>
            </a:extLst>
          </p:cNvPr>
          <p:cNvSpPr/>
          <p:nvPr userDrawn="1"/>
        </p:nvSpPr>
        <p:spPr>
          <a:xfrm>
            <a:off x="522513" y="1443328"/>
            <a:ext cx="195943" cy="4977267"/>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23868405"/>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71" r:id="rId3"/>
    <p:sldLayoutId id="2147483670" r:id="rId4"/>
    <p:sldLayoutId id="2147483661" r:id="rId5"/>
    <p:sldLayoutId id="2147483664" r:id="rId6"/>
    <p:sldLayoutId id="2147483666" r:id="rId7"/>
    <p:sldLayoutId id="2147483667" r:id="rId8"/>
    <p:sldLayoutId id="2147483663" r:id="rId9"/>
    <p:sldLayoutId id="2147483669" r:id="rId10"/>
    <p:sldLayoutId id="2147483672" r:id="rId11"/>
    <p:sldLayoutId id="2147483668" r:id="rId12"/>
    <p:sldLayoutId id="2147483665" r:id="rId13"/>
    <p:sldLayoutId id="2147483673" r:id="rId14"/>
  </p:sldLayoutIdLst>
  <p:txStyles>
    <p:titleStyle>
      <a:lvl1pPr algn="ctr"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14.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hyperlink" Target="mailto:admin@st-thomasmore.coventry.sch.uk" TargetMode="External"/><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pn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2216217" y="1272662"/>
            <a:ext cx="7772400" cy="2808312"/>
          </a:xfrm>
        </p:spPr>
        <p:txBody>
          <a:bodyPr>
            <a:normAutofit/>
          </a:bodyPr>
          <a:lstStyle/>
          <a:p>
            <a:br>
              <a:rPr lang="en-GB" sz="4000" dirty="0">
                <a:solidFill>
                  <a:srgbClr val="00B0F0"/>
                </a:solidFill>
                <a:latin typeface="SassoonCRInfant" panose="02010503020300020003" pitchFamily="2" charset="0"/>
              </a:rPr>
            </a:br>
            <a:br>
              <a:rPr lang="en-GB" sz="4000" dirty="0">
                <a:solidFill>
                  <a:srgbClr val="00B0F0"/>
                </a:solidFill>
                <a:latin typeface="SassoonCRInfant" panose="02010503020300020003" pitchFamily="2" charset="0"/>
              </a:rPr>
            </a:br>
            <a:r>
              <a:rPr lang="en-GB" sz="4000" dirty="0">
                <a:solidFill>
                  <a:srgbClr val="00B0F0"/>
                </a:solidFill>
                <a:latin typeface="SassoonCRInfant" panose="02010503020300020003" pitchFamily="2" charset="0"/>
              </a:rPr>
              <a:t>Meet the Teacher Evening</a:t>
            </a:r>
          </a:p>
        </p:txBody>
      </p:sp>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itle 1"/>
          <p:cNvSpPr txBox="1">
            <a:spLocks/>
          </p:cNvSpPr>
          <p:nvPr/>
        </p:nvSpPr>
        <p:spPr>
          <a:xfrm>
            <a:off x="1029137" y="4035363"/>
            <a:ext cx="10002786" cy="1813845"/>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4000" b="1" dirty="0">
              <a:solidFill>
                <a:srgbClr val="00B0F0"/>
              </a:solidFill>
              <a:latin typeface="SassoonCRInfant" panose="02010503020300020003" pitchFamily="2" charset="0"/>
            </a:endParaRPr>
          </a:p>
          <a:p>
            <a:endParaRPr lang="en-GB" sz="4000" b="1" dirty="0">
              <a:solidFill>
                <a:schemeClr val="tx1">
                  <a:lumMod val="20000"/>
                  <a:lumOff val="80000"/>
                </a:schemeClr>
              </a:solidFill>
              <a:latin typeface="SassoonCRInfant" panose="02010503020300020003" pitchFamily="2" charset="0"/>
            </a:endParaRPr>
          </a:p>
          <a:p>
            <a:r>
              <a:rPr lang="en-GB" sz="4000" b="1" dirty="0">
                <a:solidFill>
                  <a:schemeClr val="tx1">
                    <a:lumMod val="20000"/>
                    <a:lumOff val="80000"/>
                  </a:schemeClr>
                </a:solidFill>
                <a:latin typeface="SassoonCRInfant"/>
              </a:rPr>
              <a:t>3T - Mrs Chester        3M – Mrs Knight</a:t>
            </a:r>
            <a:endParaRPr lang="en-GB" sz="4000" b="1" dirty="0">
              <a:solidFill>
                <a:schemeClr val="tx1">
                  <a:lumMod val="20000"/>
                  <a:lumOff val="80000"/>
                </a:schemeClr>
              </a:solidFill>
              <a:latin typeface="SassoonCRInfant" panose="02010503020300020003" pitchFamily="2"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6486" y="562637"/>
            <a:ext cx="4462523" cy="1500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D288A773-C7BE-4273-9218-3D7D42F50775}"/>
              </a:ext>
            </a:extLst>
          </p:cNvPr>
          <p:cNvSpPr txBox="1"/>
          <p:nvPr/>
        </p:nvSpPr>
        <p:spPr>
          <a:xfrm>
            <a:off x="4907868" y="3775336"/>
            <a:ext cx="2376264" cy="1015663"/>
          </a:xfrm>
          <a:prstGeom prst="rect">
            <a:avLst/>
          </a:prstGeom>
          <a:noFill/>
        </p:spPr>
        <p:txBody>
          <a:bodyPr wrap="square" rtlCol="0">
            <a:spAutoFit/>
          </a:bodyPr>
          <a:lstStyle/>
          <a:p>
            <a:r>
              <a:rPr lang="en-GB" sz="6000" dirty="0">
                <a:solidFill>
                  <a:schemeClr val="tx1">
                    <a:lumMod val="20000"/>
                    <a:lumOff val="80000"/>
                  </a:schemeClr>
                </a:solidFill>
              </a:rPr>
              <a:t>Year 3</a:t>
            </a:r>
          </a:p>
        </p:txBody>
      </p:sp>
    </p:spTree>
    <p:extLst>
      <p:ext uri="{BB962C8B-B14F-4D97-AF65-F5344CB8AC3E}">
        <p14:creationId xmlns:p14="http://schemas.microsoft.com/office/powerpoint/2010/main" val="15461646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80394" y="1556792"/>
            <a:ext cx="7772400" cy="1728192"/>
          </a:xfrm>
        </p:spPr>
        <p:txBody>
          <a:bodyPr>
            <a:normAutofit fontScale="90000"/>
          </a:bodyPr>
          <a:lstStyle/>
          <a:p>
            <a:r>
              <a:rPr lang="en-GB" sz="4000" dirty="0">
                <a:solidFill>
                  <a:srgbClr val="FFFF00"/>
                </a:solidFill>
                <a:latin typeface="SassoonCRInfant" panose="02010503020300020003" pitchFamily="2" charset="0"/>
              </a:rPr>
              <a:t>Our Mission Statement</a:t>
            </a:r>
            <a:br>
              <a:rPr lang="en-GB" sz="4000" dirty="0">
                <a:solidFill>
                  <a:srgbClr val="00B0F0"/>
                </a:solidFill>
                <a:latin typeface="SassoonCRInfant" panose="02010503020300020003" pitchFamily="2" charset="0"/>
              </a:rPr>
            </a:br>
            <a:br>
              <a:rPr lang="en-GB" sz="4000" dirty="0">
                <a:solidFill>
                  <a:srgbClr val="00B0F0"/>
                </a:solidFill>
                <a:latin typeface="SassoonCRInfant" panose="02010503020300020003" pitchFamily="2" charset="0"/>
              </a:rPr>
            </a:br>
            <a:r>
              <a:rPr lang="en-GB" sz="4000" dirty="0">
                <a:solidFill>
                  <a:srgbClr val="0070C0"/>
                </a:solidFill>
                <a:latin typeface="SassoonCRInfant" panose="02010503020300020003" pitchFamily="2" charset="0"/>
              </a:rPr>
              <a:t> </a:t>
            </a:r>
            <a:r>
              <a:rPr lang="en-GB" sz="4000" dirty="0">
                <a:solidFill>
                  <a:schemeClr val="tx1">
                    <a:lumMod val="20000"/>
                    <a:lumOff val="80000"/>
                  </a:schemeClr>
                </a:solidFill>
                <a:latin typeface="SassoonCRInfant" panose="02010503020300020003" pitchFamily="2" charset="0"/>
              </a:rPr>
              <a:t>Learn and Grow as God’s Holy People</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8"/>
          <p:cNvPicPr>
            <a:picLocks noChangeAspect="1" noChangeArrowheads="1"/>
          </p:cNvPicPr>
          <p:nvPr/>
        </p:nvPicPr>
        <p:blipFill>
          <a:blip r:embed="rId3"/>
          <a:srcRect/>
          <a:stretch>
            <a:fillRect/>
          </a:stretch>
        </p:blipFill>
        <p:spPr bwMode="auto">
          <a:xfrm>
            <a:off x="4760261" y="3622605"/>
            <a:ext cx="2612666" cy="2469653"/>
          </a:xfrm>
          <a:prstGeom prst="rect">
            <a:avLst/>
          </a:prstGeom>
          <a:noFill/>
          <a:ln w="9525">
            <a:noFill/>
            <a:miter lim="800000"/>
            <a:headEnd/>
            <a:tailEnd/>
          </a:ln>
        </p:spPr>
      </p:pic>
    </p:spTree>
    <p:extLst>
      <p:ext uri="{BB962C8B-B14F-4D97-AF65-F5344CB8AC3E}">
        <p14:creationId xmlns:p14="http://schemas.microsoft.com/office/powerpoint/2010/main" val="156466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16217" y="479122"/>
            <a:ext cx="7772400" cy="2232248"/>
          </a:xfrm>
        </p:spPr>
        <p:txBody>
          <a:bodyPr>
            <a:normAutofit/>
          </a:bodyPr>
          <a:lstStyle/>
          <a:p>
            <a:r>
              <a:rPr lang="en-GB" sz="4000" dirty="0">
                <a:solidFill>
                  <a:srgbClr val="00B0F0"/>
                </a:solidFill>
                <a:latin typeface="SassoonCRInfant" panose="02010503020300020003" pitchFamily="2" charset="0"/>
              </a:rPr>
              <a:t> </a:t>
            </a:r>
            <a:r>
              <a:rPr lang="en-GB" sz="4000" dirty="0">
                <a:solidFill>
                  <a:srgbClr val="FFFF00"/>
                </a:solidFill>
                <a:latin typeface="SassoonCRInfant" panose="02010503020300020003" pitchFamily="2" charset="0"/>
              </a:rPr>
              <a:t>Year 3 Daily Routine</a:t>
            </a:r>
            <a:br>
              <a:rPr lang="en-GB" sz="4000" dirty="0">
                <a:solidFill>
                  <a:srgbClr val="00B0F0"/>
                </a:solidFill>
                <a:latin typeface="SassoonCRInfant" panose="02010503020300020003" pitchFamily="2" charset="0"/>
              </a:rPr>
            </a:br>
            <a:br>
              <a:rPr lang="en-GB" sz="4000" dirty="0">
                <a:solidFill>
                  <a:srgbClr val="00B0F0"/>
                </a:solidFill>
                <a:latin typeface="SassoonCRInfant" panose="02010503020300020003" pitchFamily="2" charset="0"/>
              </a:rPr>
            </a:br>
            <a:endParaRPr lang="en-GB" sz="4000" dirty="0">
              <a:solidFill>
                <a:srgbClr val="00B0F0"/>
              </a:solidFill>
              <a:latin typeface="SassoonCRInfant" panose="02010503020300020003" pitchFamily="2" charset="0"/>
            </a:endParaRP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13B5F6F5-A418-4353-8784-8CE25194A5D1}"/>
              </a:ext>
            </a:extLst>
          </p:cNvPr>
          <p:cNvSpPr txBox="1"/>
          <p:nvPr/>
        </p:nvSpPr>
        <p:spPr>
          <a:xfrm>
            <a:off x="909487" y="2446575"/>
            <a:ext cx="7056784" cy="3447098"/>
          </a:xfrm>
          <a:prstGeom prst="rect">
            <a:avLst/>
          </a:prstGeom>
          <a:noFill/>
        </p:spPr>
        <p:txBody>
          <a:bodyPr wrap="square" rtlCol="0">
            <a:spAutoFit/>
          </a:bodyPr>
          <a:lstStyle/>
          <a:p>
            <a:r>
              <a:rPr lang="en-GB" sz="4000" dirty="0">
                <a:latin typeface="+mj-lt"/>
              </a:rPr>
              <a:t>8:40 -The gates open</a:t>
            </a:r>
          </a:p>
          <a:p>
            <a:r>
              <a:rPr lang="en-GB" sz="4000" dirty="0">
                <a:latin typeface="+mj-lt"/>
              </a:rPr>
              <a:t>8:50 – Registration</a:t>
            </a:r>
          </a:p>
          <a:p>
            <a:r>
              <a:rPr lang="en-GB" sz="4000" dirty="0">
                <a:latin typeface="+mj-lt"/>
              </a:rPr>
              <a:t>10:30 - Playtime and snack</a:t>
            </a:r>
          </a:p>
          <a:p>
            <a:r>
              <a:rPr lang="en-GB" sz="4000" dirty="0">
                <a:latin typeface="+mj-lt"/>
              </a:rPr>
              <a:t>12:00 -1:00 - Lunchtime</a:t>
            </a:r>
          </a:p>
          <a:p>
            <a:r>
              <a:rPr lang="en-GB" sz="4000" dirty="0">
                <a:latin typeface="+mj-lt"/>
              </a:rPr>
              <a:t>3:20 - Home time </a:t>
            </a:r>
          </a:p>
          <a:p>
            <a:endParaRPr lang="en-GB" dirty="0">
              <a:latin typeface="SassoonPrimary" panose="020B0500000000000000" pitchFamily="34" charset="0"/>
            </a:endParaRPr>
          </a:p>
        </p:txBody>
      </p:sp>
      <p:sp>
        <p:nvSpPr>
          <p:cNvPr id="14" name="Rectangle 13">
            <a:extLst>
              <a:ext uri="{FF2B5EF4-FFF2-40B4-BE49-F238E27FC236}">
                <a16:creationId xmlns:a16="http://schemas.microsoft.com/office/drawing/2014/main" id="{E21852E7-3E64-4F56-B29A-923EF394B2E7}"/>
              </a:ext>
            </a:extLst>
          </p:cNvPr>
          <p:cNvSpPr/>
          <p:nvPr/>
        </p:nvSpPr>
        <p:spPr>
          <a:xfrm>
            <a:off x="7422414" y="2446575"/>
            <a:ext cx="4572000" cy="3785652"/>
          </a:xfrm>
          <a:prstGeom prst="rect">
            <a:avLst/>
          </a:prstGeom>
        </p:spPr>
        <p:txBody>
          <a:bodyPr>
            <a:spAutoFit/>
          </a:bodyPr>
          <a:lstStyle/>
          <a:p>
            <a:pPr algn="ctr"/>
            <a:r>
              <a:rPr lang="en-GB" sz="2400" b="1" dirty="0">
                <a:solidFill>
                  <a:schemeClr val="bg2">
                    <a:lumMod val="10000"/>
                  </a:schemeClr>
                </a:solidFill>
                <a:latin typeface="SassoonCRInfant" panose="02010503020300020003" pitchFamily="2" charset="0"/>
              </a:rPr>
              <a:t>Healthy snacks for break time – piece of fruit.</a:t>
            </a:r>
          </a:p>
          <a:p>
            <a:pPr algn="ctr"/>
            <a:endParaRPr lang="en-GB" sz="2400" b="1" dirty="0">
              <a:solidFill>
                <a:schemeClr val="bg2">
                  <a:lumMod val="10000"/>
                </a:schemeClr>
              </a:solidFill>
              <a:latin typeface="SassoonCRInfant" panose="02010503020300020003" pitchFamily="2" charset="0"/>
            </a:endParaRPr>
          </a:p>
          <a:p>
            <a:pPr algn="ctr"/>
            <a:r>
              <a:rPr lang="en-GB" sz="2400" b="1" dirty="0">
                <a:solidFill>
                  <a:schemeClr val="bg2">
                    <a:lumMod val="10000"/>
                  </a:schemeClr>
                </a:solidFill>
                <a:latin typeface="SassoonCRInfant" panose="02010503020300020003" pitchFamily="2" charset="0"/>
              </a:rPr>
              <a:t>Water bottle for in class – no juice allowed</a:t>
            </a:r>
            <a:r>
              <a:rPr lang="en-GB" sz="2400" b="1" dirty="0">
                <a:solidFill>
                  <a:srgbClr val="FF0066"/>
                </a:solidFill>
                <a:latin typeface="SassoonCRInfant" panose="02010503020300020003" pitchFamily="2" charset="0"/>
              </a:rPr>
              <a:t>.</a:t>
            </a:r>
          </a:p>
          <a:p>
            <a:pPr algn="ctr"/>
            <a:endParaRPr lang="en-GB" sz="2400" b="1" dirty="0">
              <a:solidFill>
                <a:srgbClr val="FF0066"/>
              </a:solidFill>
              <a:latin typeface="SassoonCRInfant" panose="02010503020300020003" pitchFamily="2" charset="0"/>
            </a:endParaRPr>
          </a:p>
          <a:p>
            <a:pPr algn="ctr"/>
            <a:r>
              <a:rPr lang="en-GB" sz="2400" b="1" dirty="0">
                <a:solidFill>
                  <a:schemeClr val="bg1"/>
                </a:solidFill>
                <a:latin typeface="SassoonCRInfant" panose="02010503020300020003" pitchFamily="2" charset="0"/>
              </a:rPr>
              <a:t>Please do not send anything containing nuts. We have a number of children with severe nut allergies in school.</a:t>
            </a:r>
          </a:p>
        </p:txBody>
      </p:sp>
    </p:spTree>
    <p:extLst>
      <p:ext uri="{BB962C8B-B14F-4D97-AF65-F5344CB8AC3E}">
        <p14:creationId xmlns:p14="http://schemas.microsoft.com/office/powerpoint/2010/main" val="25044421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3552" y="1052737"/>
            <a:ext cx="7772400" cy="1470025"/>
          </a:xfrm>
        </p:spPr>
        <p:txBody>
          <a:bodyPr>
            <a:normAutofit/>
          </a:bodyPr>
          <a:lstStyle/>
          <a:p>
            <a:r>
              <a:rPr lang="en-GB" sz="4000" dirty="0">
                <a:solidFill>
                  <a:srgbClr val="00B0F0"/>
                </a:solidFill>
                <a:latin typeface="SassoonCRInfant" panose="02010503020300020003" pitchFamily="2" charset="0"/>
              </a:rPr>
              <a:t>Rewards and Consequences </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341534" y="2107300"/>
            <a:ext cx="6624736" cy="3508653"/>
          </a:xfrm>
          <a:prstGeom prst="rect">
            <a:avLst/>
          </a:prstGeom>
          <a:noFill/>
        </p:spPr>
        <p:txBody>
          <a:bodyPr wrap="square" rtlCol="0">
            <a:spAutoFit/>
          </a:bodyPr>
          <a:lstStyle/>
          <a:p>
            <a:pPr>
              <a:defRPr/>
            </a:pPr>
            <a:r>
              <a:rPr lang="en-GB" sz="2800" b="1" dirty="0">
                <a:solidFill>
                  <a:schemeClr val="tx1">
                    <a:lumMod val="20000"/>
                    <a:lumOff val="80000"/>
                  </a:schemeClr>
                </a:solidFill>
                <a:latin typeface="SassoonCRInfant" panose="02010503020300020003" pitchFamily="2" charset="0"/>
              </a:rPr>
              <a:t>School rules:</a:t>
            </a:r>
          </a:p>
          <a:p>
            <a:pPr>
              <a:defRPr/>
            </a:pPr>
            <a:endParaRPr lang="en-GB" sz="2800" b="1" dirty="0">
              <a:solidFill>
                <a:schemeClr val="tx1">
                  <a:lumMod val="20000"/>
                  <a:lumOff val="80000"/>
                </a:schemeClr>
              </a:solidFill>
              <a:latin typeface="SassoonCRInfant" panose="02010503020300020003" pitchFamily="2" charset="0"/>
            </a:endParaRPr>
          </a:p>
          <a:p>
            <a:pPr algn="ctr">
              <a:defRPr/>
            </a:pPr>
            <a:r>
              <a:rPr lang="en-GB" sz="4000" b="1" dirty="0">
                <a:solidFill>
                  <a:schemeClr val="tx1">
                    <a:lumMod val="20000"/>
                    <a:lumOff val="80000"/>
                  </a:schemeClr>
                </a:solidFill>
                <a:latin typeface="SassoonCRInfant" panose="02010503020300020003" pitchFamily="2" charset="0"/>
              </a:rPr>
              <a:t>Ready</a:t>
            </a:r>
          </a:p>
          <a:p>
            <a:pPr algn="ctr">
              <a:defRPr/>
            </a:pPr>
            <a:r>
              <a:rPr lang="en-GB" sz="4000" b="1" dirty="0">
                <a:solidFill>
                  <a:schemeClr val="tx1">
                    <a:lumMod val="20000"/>
                    <a:lumOff val="80000"/>
                  </a:schemeClr>
                </a:solidFill>
                <a:latin typeface="SassoonCRInfant" panose="02010503020300020003" pitchFamily="2" charset="0"/>
              </a:rPr>
              <a:t>Respect</a:t>
            </a:r>
          </a:p>
          <a:p>
            <a:pPr algn="ctr">
              <a:defRPr/>
            </a:pPr>
            <a:r>
              <a:rPr lang="en-GB" sz="4000" b="1" dirty="0">
                <a:solidFill>
                  <a:schemeClr val="tx1">
                    <a:lumMod val="20000"/>
                    <a:lumOff val="80000"/>
                  </a:schemeClr>
                </a:solidFill>
                <a:latin typeface="SassoonCRInfant" panose="02010503020300020003" pitchFamily="2" charset="0"/>
              </a:rPr>
              <a:t>Safe</a:t>
            </a:r>
          </a:p>
          <a:p>
            <a:pPr>
              <a:defRPr/>
            </a:pPr>
            <a:endParaRPr lang="en-GB" sz="2800" b="1" dirty="0">
              <a:solidFill>
                <a:schemeClr val="accent6">
                  <a:lumMod val="75000"/>
                </a:schemeClr>
              </a:solidFill>
              <a:latin typeface="SassoonCRInfant" panose="02010503020300020003" pitchFamily="2" charset="0"/>
            </a:endParaRPr>
          </a:p>
          <a:p>
            <a:endParaRPr lang="en-GB" dirty="0">
              <a:solidFill>
                <a:schemeClr val="accent6">
                  <a:lumMod val="75000"/>
                </a:schemeClr>
              </a:solidFill>
            </a:endParaRPr>
          </a:p>
        </p:txBody>
      </p:sp>
      <p:pic>
        <p:nvPicPr>
          <p:cNvPr id="12" name="Picture 2" descr="E:\Year 4 2016.17\Admin\ppt pics\DSC0107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428949">
            <a:off x="9308213" y="1973709"/>
            <a:ext cx="2137733" cy="16033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21073262">
            <a:off x="882236" y="4439526"/>
            <a:ext cx="4572000" cy="1384995"/>
          </a:xfrm>
          <a:prstGeom prst="rect">
            <a:avLst/>
          </a:prstGeom>
        </p:spPr>
        <p:txBody>
          <a:bodyPr>
            <a:spAutoFit/>
          </a:bodyPr>
          <a:lstStyle/>
          <a:p>
            <a:pPr>
              <a:defRPr/>
            </a:pPr>
            <a:r>
              <a:rPr lang="en-GB" sz="2800" b="1" dirty="0">
                <a:solidFill>
                  <a:schemeClr val="tx1">
                    <a:lumMod val="20000"/>
                    <a:lumOff val="80000"/>
                  </a:schemeClr>
                </a:solidFill>
                <a:latin typeface="SassoonCRInfant" panose="02010503020300020003" pitchFamily="2" charset="0"/>
              </a:rPr>
              <a:t>House points</a:t>
            </a:r>
          </a:p>
          <a:p>
            <a:pPr>
              <a:defRPr/>
            </a:pPr>
            <a:r>
              <a:rPr lang="en-GB" sz="2800" b="1" dirty="0">
                <a:solidFill>
                  <a:schemeClr val="tx1">
                    <a:lumMod val="20000"/>
                    <a:lumOff val="80000"/>
                  </a:schemeClr>
                </a:solidFill>
                <a:latin typeface="SassoonCRInfant" panose="02010503020300020003" pitchFamily="2" charset="0"/>
              </a:rPr>
              <a:t>Prizes, Stickers</a:t>
            </a:r>
          </a:p>
          <a:p>
            <a:pPr>
              <a:defRPr/>
            </a:pPr>
            <a:r>
              <a:rPr lang="en-GB" sz="2800" b="1" dirty="0">
                <a:solidFill>
                  <a:schemeClr val="tx1">
                    <a:lumMod val="20000"/>
                    <a:lumOff val="80000"/>
                  </a:schemeClr>
                </a:solidFill>
                <a:latin typeface="SassoonCRInfant" panose="02010503020300020003" pitchFamily="2" charset="0"/>
              </a:rPr>
              <a:t>Classroom consequences</a:t>
            </a:r>
          </a:p>
        </p:txBody>
      </p:sp>
      <p:pic>
        <p:nvPicPr>
          <p:cNvPr id="13" name="Picture 12" descr="E:\Year 4 2016.17\Admin\ppt pics\DSC01084.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85001" y="3940354"/>
            <a:ext cx="2235200" cy="1675765"/>
          </a:xfrm>
          <a:prstGeom prst="rect">
            <a:avLst/>
          </a:prstGeom>
          <a:noFill/>
          <a:ln>
            <a:noFill/>
          </a:ln>
        </p:spPr>
      </p:pic>
      <p:pic>
        <p:nvPicPr>
          <p:cNvPr id="14" name="Picture 13" descr="E:\Year 4 2016.17\Admin\ppt pics\DSC01077.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83064" y="2975542"/>
            <a:ext cx="1564959" cy="1772171"/>
          </a:xfrm>
          <a:prstGeom prst="rect">
            <a:avLst/>
          </a:prstGeom>
          <a:noFill/>
          <a:ln>
            <a:noFill/>
          </a:ln>
        </p:spPr>
      </p:pic>
      <p:pic>
        <p:nvPicPr>
          <p:cNvPr id="5" name="Picture 3">
            <a:extLst>
              <a:ext uri="{FF2B5EF4-FFF2-40B4-BE49-F238E27FC236}">
                <a16:creationId xmlns:a16="http://schemas.microsoft.com/office/drawing/2014/main" id="{99B3CDD2-3738-D308-9A58-F00216EAD7E6}"/>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1272" t="17428" b="8169"/>
          <a:stretch/>
        </p:blipFill>
        <p:spPr bwMode="auto">
          <a:xfrm>
            <a:off x="5555461" y="-53071"/>
            <a:ext cx="4821619" cy="1249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a:extLst>
              <a:ext uri="{FF2B5EF4-FFF2-40B4-BE49-F238E27FC236}">
                <a16:creationId xmlns:a16="http://schemas.microsoft.com/office/drawing/2014/main" id="{A46888FB-B146-DE42-A442-E4D4C6CDA395}"/>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17428" r="19835" b="8169"/>
          <a:stretch/>
        </p:blipFill>
        <p:spPr bwMode="auto">
          <a:xfrm>
            <a:off x="1658219" y="-53072"/>
            <a:ext cx="4266098" cy="1249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9770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16072"/>
            <a:ext cx="7772400" cy="1033822"/>
          </a:xfrm>
        </p:spPr>
        <p:txBody>
          <a:bodyPr>
            <a:normAutofit fontScale="90000"/>
          </a:bodyPr>
          <a:lstStyle/>
          <a:p>
            <a:r>
              <a:rPr lang="en-GB" sz="3600" dirty="0">
                <a:solidFill>
                  <a:schemeClr val="tx1">
                    <a:lumMod val="75000"/>
                  </a:schemeClr>
                </a:solidFill>
                <a:latin typeface="SassoonCRInfant" panose="02010503020300020003" pitchFamily="2" charset="0"/>
              </a:rPr>
              <a:t>Homework – Hand out on Friday and return the following Thursday</a:t>
            </a:r>
            <a:br>
              <a:rPr lang="en-GB" sz="4000" dirty="0">
                <a:solidFill>
                  <a:srgbClr val="00B0F0"/>
                </a:solidFill>
                <a:latin typeface="SassoonCRInfant" panose="02010503020300020003" pitchFamily="2" charset="0"/>
              </a:rPr>
            </a:br>
            <a:r>
              <a:rPr lang="en-GB" sz="4000" dirty="0">
                <a:solidFill>
                  <a:srgbClr val="00B0F0"/>
                </a:solidFill>
                <a:latin typeface="SassoonCRInfant" panose="02010503020300020003" pitchFamily="2" charset="0"/>
              </a:rPr>
              <a:t> </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282F1797-51E4-4C75-92BF-433092C98269}"/>
              </a:ext>
            </a:extLst>
          </p:cNvPr>
          <p:cNvSpPr txBox="1"/>
          <p:nvPr/>
        </p:nvSpPr>
        <p:spPr>
          <a:xfrm>
            <a:off x="792933" y="1640990"/>
            <a:ext cx="9770433" cy="4524315"/>
          </a:xfrm>
          <a:prstGeom prst="rect">
            <a:avLst/>
          </a:prstGeom>
          <a:noFill/>
        </p:spPr>
        <p:txBody>
          <a:bodyPr wrap="square" rtlCol="0">
            <a:spAutoFit/>
          </a:bodyPr>
          <a:lstStyle/>
          <a:p>
            <a:r>
              <a:rPr lang="en-GB" b="1" dirty="0">
                <a:solidFill>
                  <a:schemeClr val="tx1">
                    <a:lumMod val="20000"/>
                    <a:lumOff val="80000"/>
                  </a:schemeClr>
                </a:solidFill>
                <a:latin typeface="+mj-lt"/>
              </a:rPr>
              <a:t>Why have homework?</a:t>
            </a:r>
          </a:p>
          <a:p>
            <a:endParaRPr lang="en-GB" b="1" dirty="0">
              <a:solidFill>
                <a:schemeClr val="tx1">
                  <a:lumMod val="20000"/>
                  <a:lumOff val="80000"/>
                </a:schemeClr>
              </a:solidFill>
              <a:latin typeface="+mj-lt"/>
            </a:endParaRPr>
          </a:p>
          <a:p>
            <a:r>
              <a:rPr lang="en-GB" b="1" dirty="0">
                <a:solidFill>
                  <a:schemeClr val="tx1">
                    <a:lumMod val="20000"/>
                    <a:lumOff val="80000"/>
                  </a:schemeClr>
                </a:solidFill>
                <a:latin typeface="+mj-lt"/>
              </a:rPr>
              <a:t>Homework, when used well, can:</a:t>
            </a:r>
          </a:p>
          <a:p>
            <a:endParaRPr lang="en-GB" b="1" dirty="0">
              <a:solidFill>
                <a:schemeClr val="tx1">
                  <a:lumMod val="20000"/>
                  <a:lumOff val="80000"/>
                </a:schemeClr>
              </a:solidFill>
              <a:latin typeface="+mj-lt"/>
            </a:endParaRPr>
          </a:p>
          <a:p>
            <a:r>
              <a:rPr lang="en-GB" b="1" dirty="0">
                <a:solidFill>
                  <a:schemeClr val="tx1">
                    <a:lumMod val="20000"/>
                    <a:lumOff val="80000"/>
                  </a:schemeClr>
                </a:solidFill>
                <a:latin typeface="+mj-lt"/>
              </a:rPr>
              <a:t>· Support the development of an effective partnership between home and school</a:t>
            </a:r>
          </a:p>
          <a:p>
            <a:endParaRPr lang="en-GB" b="1" dirty="0">
              <a:solidFill>
                <a:schemeClr val="tx1">
                  <a:lumMod val="20000"/>
                  <a:lumOff val="80000"/>
                </a:schemeClr>
              </a:solidFill>
              <a:latin typeface="+mj-lt"/>
            </a:endParaRPr>
          </a:p>
          <a:p>
            <a:r>
              <a:rPr lang="en-GB" b="1" dirty="0">
                <a:solidFill>
                  <a:schemeClr val="tx1">
                    <a:lumMod val="20000"/>
                    <a:lumOff val="80000"/>
                  </a:schemeClr>
                </a:solidFill>
                <a:latin typeface="+mj-lt"/>
              </a:rPr>
              <a:t>· Support the learning that takes place at school</a:t>
            </a:r>
          </a:p>
          <a:p>
            <a:endParaRPr lang="en-GB" b="1" dirty="0">
              <a:solidFill>
                <a:schemeClr val="tx1">
                  <a:lumMod val="20000"/>
                  <a:lumOff val="80000"/>
                </a:schemeClr>
              </a:solidFill>
              <a:latin typeface="+mj-lt"/>
            </a:endParaRPr>
          </a:p>
          <a:p>
            <a:r>
              <a:rPr lang="en-GB" b="1" dirty="0">
                <a:solidFill>
                  <a:schemeClr val="tx1">
                    <a:lumMod val="20000"/>
                    <a:lumOff val="80000"/>
                  </a:schemeClr>
                </a:solidFill>
                <a:latin typeface="+mj-lt"/>
              </a:rPr>
              <a:t>· Consolidates and reinforce skills and knowledge of concepts taught</a:t>
            </a:r>
          </a:p>
          <a:p>
            <a:endParaRPr lang="en-GB" b="1" dirty="0">
              <a:solidFill>
                <a:schemeClr val="tx1">
                  <a:lumMod val="20000"/>
                  <a:lumOff val="80000"/>
                </a:schemeClr>
              </a:solidFill>
              <a:latin typeface="+mj-lt"/>
            </a:endParaRPr>
          </a:p>
          <a:p>
            <a:r>
              <a:rPr lang="en-GB" b="1" dirty="0">
                <a:solidFill>
                  <a:schemeClr val="tx1">
                    <a:lumMod val="20000"/>
                    <a:lumOff val="80000"/>
                  </a:schemeClr>
                </a:solidFill>
                <a:latin typeface="+mj-lt"/>
              </a:rPr>
              <a:t>· Provide children with opportunities for independent learning and research</a:t>
            </a:r>
          </a:p>
          <a:p>
            <a:endParaRPr lang="en-GB" b="1" dirty="0">
              <a:solidFill>
                <a:schemeClr val="tx1">
                  <a:lumMod val="20000"/>
                  <a:lumOff val="80000"/>
                </a:schemeClr>
              </a:solidFill>
              <a:latin typeface="+mj-lt"/>
            </a:endParaRPr>
          </a:p>
          <a:p>
            <a:r>
              <a:rPr lang="en-GB" b="1" dirty="0">
                <a:solidFill>
                  <a:schemeClr val="tx1">
                    <a:lumMod val="20000"/>
                    <a:lumOff val="80000"/>
                  </a:schemeClr>
                </a:solidFill>
                <a:latin typeface="+mj-lt"/>
              </a:rPr>
              <a:t>· Encourage children to develop resilience, independence, self-discipline and individual responsibility</a:t>
            </a:r>
          </a:p>
          <a:p>
            <a:endParaRPr lang="en-GB" b="1" dirty="0">
              <a:solidFill>
                <a:schemeClr val="tx1">
                  <a:lumMod val="20000"/>
                  <a:lumOff val="80000"/>
                </a:schemeClr>
              </a:solidFill>
              <a:latin typeface="+mj-lt"/>
            </a:endParaRPr>
          </a:p>
          <a:p>
            <a:r>
              <a:rPr lang="en-GB" b="1" dirty="0">
                <a:solidFill>
                  <a:schemeClr val="tx1">
                    <a:lumMod val="20000"/>
                    <a:lumOff val="80000"/>
                  </a:schemeClr>
                </a:solidFill>
                <a:latin typeface="+mj-lt"/>
              </a:rPr>
              <a:t>· Support parents in understanding the learning expectations for their children</a:t>
            </a:r>
          </a:p>
        </p:txBody>
      </p:sp>
    </p:spTree>
    <p:extLst>
      <p:ext uri="{BB962C8B-B14F-4D97-AF65-F5344CB8AC3E}">
        <p14:creationId xmlns:p14="http://schemas.microsoft.com/office/powerpoint/2010/main" val="27014268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16072"/>
            <a:ext cx="7772400" cy="1033822"/>
          </a:xfrm>
        </p:spPr>
        <p:txBody>
          <a:bodyPr>
            <a:normAutofit fontScale="90000"/>
          </a:bodyPr>
          <a:lstStyle/>
          <a:p>
            <a:r>
              <a:rPr lang="en-GB" sz="3600" dirty="0">
                <a:solidFill>
                  <a:schemeClr val="tx1">
                    <a:lumMod val="75000"/>
                  </a:schemeClr>
                </a:solidFill>
                <a:latin typeface="SassoonCRInfant" panose="02010503020300020003" pitchFamily="2" charset="0"/>
              </a:rPr>
              <a:t>Homework – Hand out on Friday and return the following Thursday</a:t>
            </a:r>
            <a:br>
              <a:rPr lang="en-GB" sz="4000" dirty="0">
                <a:solidFill>
                  <a:srgbClr val="00B0F0"/>
                </a:solidFill>
                <a:latin typeface="SassoonCRInfant" panose="02010503020300020003" pitchFamily="2" charset="0"/>
              </a:rPr>
            </a:br>
            <a:r>
              <a:rPr lang="en-GB" sz="4000" dirty="0">
                <a:solidFill>
                  <a:srgbClr val="00B0F0"/>
                </a:solidFill>
                <a:latin typeface="SassoonCRInfant" panose="02010503020300020003" pitchFamily="2" charset="0"/>
              </a:rPr>
              <a:t> </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282F1797-51E4-4C75-92BF-433092C98269}"/>
              </a:ext>
            </a:extLst>
          </p:cNvPr>
          <p:cNvSpPr txBox="1"/>
          <p:nvPr/>
        </p:nvSpPr>
        <p:spPr>
          <a:xfrm>
            <a:off x="792933" y="1640990"/>
            <a:ext cx="9770433" cy="4616648"/>
          </a:xfrm>
          <a:prstGeom prst="rect">
            <a:avLst/>
          </a:prstGeom>
          <a:noFill/>
        </p:spPr>
        <p:txBody>
          <a:bodyPr wrap="square" rtlCol="0">
            <a:spAutoFit/>
          </a:bodyPr>
          <a:lstStyle/>
          <a:p>
            <a:r>
              <a:rPr lang="en-GB" b="1" dirty="0">
                <a:solidFill>
                  <a:schemeClr val="tx1">
                    <a:lumMod val="20000"/>
                    <a:lumOff val="80000"/>
                  </a:schemeClr>
                </a:solidFill>
                <a:latin typeface="+mj-lt"/>
              </a:rPr>
              <a:t>Homework will be:</a:t>
            </a:r>
          </a:p>
          <a:p>
            <a:endParaRPr lang="en-GB" b="1" dirty="0">
              <a:solidFill>
                <a:schemeClr val="tx1">
                  <a:lumMod val="20000"/>
                  <a:lumOff val="80000"/>
                </a:schemeClr>
              </a:solidFill>
              <a:latin typeface="+mj-lt"/>
            </a:endParaRPr>
          </a:p>
          <a:p>
            <a:pPr marL="285750" indent="-285750">
              <a:buFont typeface="Arial" panose="020B0604020202020204" pitchFamily="34" charset="0"/>
              <a:buChar char="•"/>
            </a:pPr>
            <a:r>
              <a:rPr lang="en-GB" sz="2400" b="1" dirty="0">
                <a:solidFill>
                  <a:schemeClr val="tx1">
                    <a:lumMod val="20000"/>
                    <a:lumOff val="80000"/>
                  </a:schemeClr>
                </a:solidFill>
                <a:latin typeface="+mj-lt"/>
              </a:rPr>
              <a:t>Daily reading – at least 10 minutes a day, preferably with an adult. Please sign your child’s diary.</a:t>
            </a:r>
          </a:p>
          <a:p>
            <a:pPr marL="285750" indent="-285750">
              <a:buFont typeface="Arial" panose="020B0604020202020204" pitchFamily="34" charset="0"/>
              <a:buChar char="•"/>
            </a:pPr>
            <a:r>
              <a:rPr lang="en-GB" sz="2400" b="1" dirty="0">
                <a:solidFill>
                  <a:schemeClr val="tx1">
                    <a:lumMod val="20000"/>
                    <a:lumOff val="80000"/>
                  </a:schemeClr>
                </a:solidFill>
                <a:latin typeface="+mj-lt"/>
              </a:rPr>
              <a:t>Weekly spellings – following the year 3 spelling curriculum.</a:t>
            </a:r>
          </a:p>
          <a:p>
            <a:pPr marL="285750" indent="-285750">
              <a:buFont typeface="Arial" panose="020B0604020202020204" pitchFamily="34" charset="0"/>
              <a:buChar char="•"/>
            </a:pPr>
            <a:r>
              <a:rPr lang="en-GB" sz="2400" b="1" dirty="0">
                <a:solidFill>
                  <a:schemeClr val="tx1">
                    <a:lumMod val="20000"/>
                    <a:lumOff val="80000"/>
                  </a:schemeClr>
                </a:solidFill>
                <a:latin typeface="+mj-lt"/>
              </a:rPr>
              <a:t>Maths: CGP books – children will be told which pages they should complete. These will be highlighted.</a:t>
            </a:r>
          </a:p>
          <a:p>
            <a:pPr marL="285750" indent="-285750">
              <a:buFont typeface="Arial" panose="020B0604020202020204" pitchFamily="34" charset="0"/>
              <a:buChar char="•"/>
            </a:pPr>
            <a:r>
              <a:rPr lang="en-GB" sz="2400" b="1" dirty="0">
                <a:solidFill>
                  <a:schemeClr val="tx1">
                    <a:lumMod val="20000"/>
                    <a:lumOff val="80000"/>
                  </a:schemeClr>
                </a:solidFill>
                <a:latin typeface="+mj-lt"/>
              </a:rPr>
              <a:t>Handwriting practise</a:t>
            </a:r>
          </a:p>
          <a:p>
            <a:pPr marL="285750" indent="-285750">
              <a:buFont typeface="Arial" panose="020B0604020202020204" pitchFamily="34" charset="0"/>
              <a:buChar char="•"/>
            </a:pPr>
            <a:r>
              <a:rPr lang="en-GB" sz="2400" b="1" dirty="0">
                <a:solidFill>
                  <a:schemeClr val="tx1">
                    <a:lumMod val="20000"/>
                    <a:lumOff val="80000"/>
                  </a:schemeClr>
                </a:solidFill>
                <a:latin typeface="+mj-lt"/>
              </a:rPr>
              <a:t>Times tables practise – Times Tables Rockstars</a:t>
            </a:r>
          </a:p>
          <a:p>
            <a:pPr marL="285750" indent="-285750">
              <a:buFont typeface="Arial" panose="020B0604020202020204" pitchFamily="34" charset="0"/>
              <a:buChar char="•"/>
            </a:pPr>
            <a:endParaRPr lang="en-GB" sz="2400" b="1" dirty="0">
              <a:solidFill>
                <a:schemeClr val="tx1">
                  <a:lumMod val="20000"/>
                  <a:lumOff val="80000"/>
                </a:schemeClr>
              </a:solidFill>
              <a:latin typeface="+mj-lt"/>
            </a:endParaRPr>
          </a:p>
          <a:p>
            <a:pPr marL="285750" indent="-285750">
              <a:buFont typeface="Arial" panose="020B0604020202020204" pitchFamily="34" charset="0"/>
              <a:buChar char="•"/>
            </a:pPr>
            <a:r>
              <a:rPr lang="en-GB" sz="2400" b="1" dirty="0">
                <a:solidFill>
                  <a:schemeClr val="tx1">
                    <a:lumMod val="20000"/>
                    <a:lumOff val="80000"/>
                  </a:schemeClr>
                </a:solidFill>
                <a:latin typeface="+mj-lt"/>
              </a:rPr>
              <a:t>There will be occasions when a research activity related to our Theme will be set for the children to complete.</a:t>
            </a:r>
          </a:p>
          <a:p>
            <a:pPr marL="285750" indent="-285750">
              <a:buFont typeface="Arial" panose="020B0604020202020204" pitchFamily="34" charset="0"/>
              <a:buChar char="•"/>
            </a:pPr>
            <a:endParaRPr lang="en-GB" b="1" dirty="0">
              <a:solidFill>
                <a:schemeClr val="tx1">
                  <a:lumMod val="20000"/>
                  <a:lumOff val="80000"/>
                </a:schemeClr>
              </a:solidFill>
              <a:latin typeface="+mj-lt"/>
            </a:endParaRPr>
          </a:p>
        </p:txBody>
      </p:sp>
    </p:spTree>
    <p:extLst>
      <p:ext uri="{BB962C8B-B14F-4D97-AF65-F5344CB8AC3E}">
        <p14:creationId xmlns:p14="http://schemas.microsoft.com/office/powerpoint/2010/main" val="26235172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02398" y="311176"/>
            <a:ext cx="7772400" cy="1033822"/>
          </a:xfrm>
        </p:spPr>
        <p:txBody>
          <a:bodyPr>
            <a:normAutofit fontScale="90000"/>
          </a:bodyPr>
          <a:lstStyle/>
          <a:p>
            <a:r>
              <a:rPr lang="en-GB" sz="4000" dirty="0">
                <a:solidFill>
                  <a:schemeClr val="tx1">
                    <a:lumMod val="75000"/>
                  </a:schemeClr>
                </a:solidFill>
                <a:latin typeface="SassoonCRInfant" panose="02010503020300020003" pitchFamily="2" charset="0"/>
              </a:rPr>
              <a:t>Year 3 Expectations and Routines </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778280" y="1640990"/>
            <a:ext cx="5889125" cy="4524315"/>
          </a:xfrm>
          <a:prstGeom prst="rect">
            <a:avLst/>
          </a:prstGeom>
          <a:noFill/>
        </p:spPr>
        <p:txBody>
          <a:bodyPr wrap="square" rtlCol="0">
            <a:spAutoFit/>
          </a:bodyPr>
          <a:lstStyle/>
          <a:p>
            <a:pPr algn="ctr"/>
            <a:r>
              <a:rPr lang="en-GB" sz="2400" b="1" dirty="0">
                <a:solidFill>
                  <a:schemeClr val="tx1">
                    <a:lumMod val="20000"/>
                    <a:lumOff val="80000"/>
                  </a:schemeClr>
                </a:solidFill>
                <a:latin typeface="SassoonCRInfant" panose="02010503020300020003" pitchFamily="2" charset="0"/>
              </a:rPr>
              <a:t>The children are expected to learn the following times tables by the end of year 3:</a:t>
            </a:r>
          </a:p>
          <a:p>
            <a:pPr algn="ctr"/>
            <a:r>
              <a:rPr lang="en-GB" sz="2400" b="1" dirty="0">
                <a:solidFill>
                  <a:schemeClr val="tx1">
                    <a:lumMod val="20000"/>
                    <a:lumOff val="80000"/>
                  </a:schemeClr>
                </a:solidFill>
                <a:latin typeface="SassoonCRInfant" panose="02010503020300020003" pitchFamily="2" charset="0"/>
              </a:rPr>
              <a:t>2 x, 5x, 10x, </a:t>
            </a:r>
            <a:r>
              <a:rPr lang="en-GB" sz="2400" b="1" dirty="0">
                <a:solidFill>
                  <a:srgbClr val="FFFF00"/>
                </a:solidFill>
                <a:latin typeface="SassoonCRInfant" panose="02010503020300020003" pitchFamily="2" charset="0"/>
              </a:rPr>
              <a:t>3x, 4x, and 8x</a:t>
            </a:r>
            <a:r>
              <a:rPr lang="en-GB" sz="2400" b="1" dirty="0">
                <a:solidFill>
                  <a:schemeClr val="tx1">
                    <a:lumMod val="20000"/>
                    <a:lumOff val="80000"/>
                  </a:schemeClr>
                </a:solidFill>
                <a:latin typeface="SassoonCRInfant" panose="02010503020300020003" pitchFamily="2" charset="0"/>
              </a:rPr>
              <a:t>.</a:t>
            </a:r>
          </a:p>
          <a:p>
            <a:pPr algn="ctr"/>
            <a:r>
              <a:rPr lang="en-GB" sz="2400" b="1" dirty="0">
                <a:solidFill>
                  <a:schemeClr val="tx1">
                    <a:lumMod val="20000"/>
                    <a:lumOff val="80000"/>
                  </a:schemeClr>
                </a:solidFill>
                <a:latin typeface="SassoonCRInfant" panose="02010503020300020003" pitchFamily="2" charset="0"/>
              </a:rPr>
              <a:t> </a:t>
            </a:r>
          </a:p>
          <a:p>
            <a:pPr algn="ctr"/>
            <a:r>
              <a:rPr lang="en-GB" sz="2400" b="1" dirty="0">
                <a:solidFill>
                  <a:schemeClr val="tx1">
                    <a:lumMod val="20000"/>
                    <a:lumOff val="80000"/>
                  </a:schemeClr>
                </a:solidFill>
                <a:latin typeface="SassoonCRInfant" panose="02010503020300020003" pitchFamily="2" charset="0"/>
              </a:rPr>
              <a:t>Regular practise of these facts will help the children with their fluency in other aspects of maths.</a:t>
            </a:r>
            <a:endParaRPr lang="en-GB" sz="2400" b="1" dirty="0">
              <a:solidFill>
                <a:srgbClr val="7030A0"/>
              </a:solidFill>
              <a:latin typeface="SassoonCRInfant" panose="02010503020300020003" pitchFamily="2" charset="0"/>
            </a:endParaRPr>
          </a:p>
          <a:p>
            <a:pPr algn="ctr"/>
            <a:r>
              <a:rPr lang="en-GB" sz="2400" b="1" dirty="0">
                <a:solidFill>
                  <a:srgbClr val="FF0000"/>
                </a:solidFill>
                <a:latin typeface="SassoonCRInfant" panose="02010503020300020003" pitchFamily="2" charset="0"/>
              </a:rPr>
              <a:t>In the Summer term of Year 4 children will take a National Multiplication check assessment.</a:t>
            </a:r>
          </a:p>
          <a:p>
            <a:pPr algn="ctr"/>
            <a:endParaRPr lang="en-GB" sz="2400" b="1" dirty="0">
              <a:solidFill>
                <a:srgbClr val="FF0000"/>
              </a:solidFill>
              <a:latin typeface="SassoonCRInfant" panose="02010503020300020003" pitchFamily="2" charset="0"/>
            </a:endParaRPr>
          </a:p>
        </p:txBody>
      </p:sp>
      <p:pic>
        <p:nvPicPr>
          <p:cNvPr id="12" name="Picture 11">
            <a:extLst>
              <a:ext uri="{FF2B5EF4-FFF2-40B4-BE49-F238E27FC236}">
                <a16:creationId xmlns:a16="http://schemas.microsoft.com/office/drawing/2014/main" id="{FD5D52E3-F83B-45D0-A8C2-A17B2442ED6E}"/>
              </a:ext>
            </a:extLst>
          </p:cNvPr>
          <p:cNvPicPr>
            <a:picLocks noChangeAspect="1"/>
          </p:cNvPicPr>
          <p:nvPr/>
        </p:nvPicPr>
        <p:blipFill>
          <a:blip r:embed="rId3"/>
          <a:stretch>
            <a:fillRect/>
          </a:stretch>
        </p:blipFill>
        <p:spPr>
          <a:xfrm>
            <a:off x="6667405" y="5648394"/>
            <a:ext cx="2512580" cy="1033822"/>
          </a:xfrm>
          <a:prstGeom prst="rect">
            <a:avLst/>
          </a:prstGeom>
        </p:spPr>
      </p:pic>
      <p:sp>
        <p:nvSpPr>
          <p:cNvPr id="14" name="TextBox 13">
            <a:extLst>
              <a:ext uri="{FF2B5EF4-FFF2-40B4-BE49-F238E27FC236}">
                <a16:creationId xmlns:a16="http://schemas.microsoft.com/office/drawing/2014/main" id="{A7724D64-9FD2-0300-8A1C-D49CDDB55E4D}"/>
              </a:ext>
            </a:extLst>
          </p:cNvPr>
          <p:cNvSpPr txBox="1"/>
          <p:nvPr/>
        </p:nvSpPr>
        <p:spPr>
          <a:xfrm>
            <a:off x="7517498" y="1530081"/>
            <a:ext cx="3998794" cy="3416320"/>
          </a:xfrm>
          <a:prstGeom prst="rect">
            <a:avLst/>
          </a:prstGeom>
          <a:noFill/>
        </p:spPr>
        <p:txBody>
          <a:bodyPr wrap="square" rtlCol="0">
            <a:spAutoFit/>
          </a:bodyPr>
          <a:lstStyle/>
          <a:p>
            <a:r>
              <a:rPr lang="en-GB" sz="2400" dirty="0">
                <a:solidFill>
                  <a:schemeClr val="tx1">
                    <a:lumMod val="20000"/>
                    <a:lumOff val="80000"/>
                  </a:schemeClr>
                </a:solidFill>
              </a:rPr>
              <a:t>Children can practise their times tables facts using </a:t>
            </a:r>
            <a:r>
              <a:rPr lang="en-GB" sz="2400" b="1" u="sng" dirty="0">
                <a:solidFill>
                  <a:schemeClr val="tx1">
                    <a:lumMod val="20000"/>
                    <a:lumOff val="80000"/>
                  </a:schemeClr>
                </a:solidFill>
              </a:rPr>
              <a:t>Times Tables Rockstars</a:t>
            </a:r>
            <a:r>
              <a:rPr lang="en-GB" sz="2400" dirty="0">
                <a:solidFill>
                  <a:schemeClr val="tx1">
                    <a:lumMod val="20000"/>
                    <a:lumOff val="80000"/>
                  </a:schemeClr>
                </a:solidFill>
              </a:rPr>
              <a:t>.</a:t>
            </a:r>
          </a:p>
          <a:p>
            <a:endParaRPr lang="en-GB" sz="2400" dirty="0">
              <a:solidFill>
                <a:schemeClr val="tx1">
                  <a:lumMod val="20000"/>
                  <a:lumOff val="80000"/>
                </a:schemeClr>
              </a:solidFill>
            </a:endParaRPr>
          </a:p>
          <a:p>
            <a:r>
              <a:rPr lang="en-GB" sz="2400" dirty="0">
                <a:solidFill>
                  <a:schemeClr val="tx1">
                    <a:lumMod val="20000"/>
                    <a:lumOff val="80000"/>
                  </a:schemeClr>
                </a:solidFill>
              </a:rPr>
              <a:t>Children will be provided with a password to access the games. This is a fun way for the children to become fluent and more confident.</a:t>
            </a:r>
          </a:p>
        </p:txBody>
      </p:sp>
    </p:spTree>
    <p:extLst>
      <p:ext uri="{BB962C8B-B14F-4D97-AF65-F5344CB8AC3E}">
        <p14:creationId xmlns:p14="http://schemas.microsoft.com/office/powerpoint/2010/main" val="3415169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16217" y="338692"/>
            <a:ext cx="7772400" cy="1033822"/>
          </a:xfrm>
        </p:spPr>
        <p:txBody>
          <a:bodyPr>
            <a:normAutofit fontScale="90000"/>
          </a:bodyPr>
          <a:lstStyle/>
          <a:p>
            <a:r>
              <a:rPr lang="en-GB" sz="4000" dirty="0">
                <a:solidFill>
                  <a:schemeClr val="tx1">
                    <a:lumMod val="75000"/>
                  </a:schemeClr>
                </a:solidFill>
                <a:latin typeface="SassoonCRInfant" panose="02010503020300020003" pitchFamily="2" charset="0"/>
              </a:rPr>
              <a:t>Year 3 Expectations and Routines </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734059" y="1372514"/>
            <a:ext cx="10723882" cy="4524315"/>
          </a:xfrm>
          <a:prstGeom prst="rect">
            <a:avLst/>
          </a:prstGeom>
          <a:noFill/>
        </p:spPr>
        <p:txBody>
          <a:bodyPr wrap="square" rtlCol="0">
            <a:spAutoFit/>
          </a:bodyPr>
          <a:lstStyle/>
          <a:p>
            <a:pPr algn="ctr"/>
            <a:r>
              <a:rPr lang="en-GB" sz="2400" dirty="0">
                <a:solidFill>
                  <a:schemeClr val="tx1">
                    <a:lumMod val="20000"/>
                    <a:lumOff val="80000"/>
                  </a:schemeClr>
                </a:solidFill>
                <a:latin typeface="SassoonCRInfant" panose="02010503020300020003" pitchFamily="2" charset="0"/>
              </a:rPr>
              <a:t>In Maths children will</a:t>
            </a:r>
            <a:r>
              <a:rPr lang="en-GB" sz="2400" b="1" dirty="0">
                <a:solidFill>
                  <a:schemeClr val="tx1">
                    <a:lumMod val="20000"/>
                    <a:lumOff val="80000"/>
                  </a:schemeClr>
                </a:solidFill>
                <a:latin typeface="SassoonCRInfant" panose="02010503020300020003" pitchFamily="2" charset="0"/>
              </a:rPr>
              <a:t>:</a:t>
            </a:r>
          </a:p>
          <a:p>
            <a:pPr algn="ctr"/>
            <a:r>
              <a:rPr lang="en-GB" sz="2400" b="1" dirty="0">
                <a:solidFill>
                  <a:schemeClr val="tx1">
                    <a:lumMod val="20000"/>
                    <a:lumOff val="80000"/>
                  </a:schemeClr>
                </a:solidFill>
                <a:latin typeface="SassoonCRInfant" panose="02010503020300020003" pitchFamily="2" charset="0"/>
              </a:rPr>
              <a:t>Read, write and use numbers up to 1,000.</a:t>
            </a:r>
          </a:p>
          <a:p>
            <a:pPr algn="ctr"/>
            <a:r>
              <a:rPr lang="en-GB" sz="2400" b="1" dirty="0">
                <a:solidFill>
                  <a:schemeClr val="tx1">
                    <a:lumMod val="20000"/>
                    <a:lumOff val="80000"/>
                  </a:schemeClr>
                </a:solidFill>
                <a:latin typeface="SassoonCRInfant" panose="02010503020300020003" pitchFamily="2" charset="0"/>
              </a:rPr>
              <a:t>Add and subtract with 3 digit numbers, using the column method.</a:t>
            </a:r>
          </a:p>
          <a:p>
            <a:pPr algn="ctr"/>
            <a:r>
              <a:rPr lang="en-GB" sz="2400" b="1" dirty="0">
                <a:solidFill>
                  <a:schemeClr val="tx1">
                    <a:lumMod val="20000"/>
                    <a:lumOff val="80000"/>
                  </a:schemeClr>
                </a:solidFill>
                <a:latin typeface="SassoonCRInfant" panose="02010503020300020003" pitchFamily="2" charset="0"/>
              </a:rPr>
              <a:t>Multiply two digit numbers using the times tables that they know.</a:t>
            </a:r>
          </a:p>
          <a:p>
            <a:pPr algn="ctr"/>
            <a:r>
              <a:rPr lang="en-GB" sz="2400" b="1" dirty="0">
                <a:solidFill>
                  <a:schemeClr val="tx1">
                    <a:lumMod val="20000"/>
                    <a:lumOff val="80000"/>
                  </a:schemeClr>
                </a:solidFill>
                <a:latin typeface="SassoonCRInfant" panose="02010503020300020003" pitchFamily="2" charset="0"/>
              </a:rPr>
              <a:t>Add and subtract fractions and identify equivalent fractions.</a:t>
            </a:r>
          </a:p>
          <a:p>
            <a:pPr algn="ctr"/>
            <a:r>
              <a:rPr lang="en-GB" sz="2400" b="1" dirty="0">
                <a:solidFill>
                  <a:schemeClr val="tx1">
                    <a:lumMod val="20000"/>
                    <a:lumOff val="80000"/>
                  </a:schemeClr>
                </a:solidFill>
                <a:latin typeface="SassoonCRInfant" panose="02010503020300020003" pitchFamily="2" charset="0"/>
              </a:rPr>
              <a:t>Develop further understanding when using measurement and time.</a:t>
            </a:r>
          </a:p>
          <a:p>
            <a:pPr algn="ctr"/>
            <a:r>
              <a:rPr lang="en-GB" sz="2400" b="1" dirty="0">
                <a:solidFill>
                  <a:schemeClr val="tx1">
                    <a:lumMod val="20000"/>
                    <a:lumOff val="80000"/>
                  </a:schemeClr>
                </a:solidFill>
                <a:latin typeface="SassoonCRInfant" panose="02010503020300020003" pitchFamily="2" charset="0"/>
              </a:rPr>
              <a:t>Develop further their understanding of 2D and 3D shapes, including identifying right angles.</a:t>
            </a:r>
          </a:p>
          <a:p>
            <a:pPr algn="ctr"/>
            <a:r>
              <a:rPr lang="en-GB" sz="2400" b="1" dirty="0">
                <a:solidFill>
                  <a:schemeClr val="tx1">
                    <a:lumMod val="20000"/>
                    <a:lumOff val="80000"/>
                  </a:schemeClr>
                </a:solidFill>
                <a:latin typeface="SassoonCRInfant" panose="02010503020300020003" pitchFamily="2" charset="0"/>
              </a:rPr>
              <a:t>Present data in tables, bar charts and pictograms.</a:t>
            </a:r>
          </a:p>
          <a:p>
            <a:pPr algn="ctr"/>
            <a:endParaRPr lang="en-GB" sz="2400" b="1" dirty="0">
              <a:solidFill>
                <a:schemeClr val="tx1">
                  <a:lumMod val="20000"/>
                  <a:lumOff val="80000"/>
                </a:schemeClr>
              </a:solidFill>
              <a:latin typeface="SassoonCRInfant" panose="02010503020300020003" pitchFamily="2" charset="0"/>
            </a:endParaRPr>
          </a:p>
          <a:p>
            <a:pPr algn="ctr"/>
            <a:r>
              <a:rPr lang="en-GB" sz="2400" b="1" dirty="0">
                <a:solidFill>
                  <a:schemeClr val="bg1">
                    <a:lumMod val="40000"/>
                    <a:lumOff val="60000"/>
                  </a:schemeClr>
                </a:solidFill>
                <a:latin typeface="SassoonCRInfant" panose="02010503020300020003" pitchFamily="2" charset="0"/>
              </a:rPr>
              <a:t>Further detail can be found on the handout.</a:t>
            </a:r>
          </a:p>
          <a:p>
            <a:pPr algn="ctr"/>
            <a:endParaRPr lang="en-GB" sz="2400" b="1" dirty="0">
              <a:solidFill>
                <a:srgbClr val="FF0000"/>
              </a:solidFill>
              <a:latin typeface="SassoonCRInfant" panose="02010503020300020003" pitchFamily="2" charset="0"/>
            </a:endParaRPr>
          </a:p>
        </p:txBody>
      </p:sp>
    </p:spTree>
    <p:extLst>
      <p:ext uri="{BB962C8B-B14F-4D97-AF65-F5344CB8AC3E}">
        <p14:creationId xmlns:p14="http://schemas.microsoft.com/office/powerpoint/2010/main" val="29899350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338692"/>
            <a:ext cx="7772400" cy="1033822"/>
          </a:xfrm>
        </p:spPr>
        <p:txBody>
          <a:bodyPr>
            <a:normAutofit fontScale="90000"/>
          </a:bodyPr>
          <a:lstStyle/>
          <a:p>
            <a:r>
              <a:rPr lang="en-GB" sz="4000" dirty="0">
                <a:solidFill>
                  <a:schemeClr val="tx1">
                    <a:lumMod val="75000"/>
                  </a:schemeClr>
                </a:solidFill>
                <a:latin typeface="SassoonCRInfant" panose="02010503020300020003" pitchFamily="2" charset="0"/>
              </a:rPr>
              <a:t>Year 3 Expectations and Routines </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734059" y="1506752"/>
            <a:ext cx="10723882" cy="4524315"/>
          </a:xfrm>
          <a:prstGeom prst="rect">
            <a:avLst/>
          </a:prstGeom>
          <a:noFill/>
        </p:spPr>
        <p:txBody>
          <a:bodyPr wrap="square" rtlCol="0">
            <a:spAutoFit/>
          </a:bodyPr>
          <a:lstStyle/>
          <a:p>
            <a:pPr algn="ctr"/>
            <a:r>
              <a:rPr lang="en-GB" sz="2400" dirty="0">
                <a:solidFill>
                  <a:schemeClr val="tx1">
                    <a:lumMod val="20000"/>
                    <a:lumOff val="80000"/>
                  </a:schemeClr>
                </a:solidFill>
                <a:latin typeface="SassoonCRInfant" panose="02010503020300020003" pitchFamily="2" charset="0"/>
              </a:rPr>
              <a:t>In writing children will</a:t>
            </a:r>
            <a:r>
              <a:rPr lang="en-GB" sz="2400" b="1" dirty="0">
                <a:solidFill>
                  <a:schemeClr val="tx1">
                    <a:lumMod val="20000"/>
                    <a:lumOff val="80000"/>
                  </a:schemeClr>
                </a:solidFill>
                <a:latin typeface="SassoonCRInfant" panose="02010503020300020003" pitchFamily="2" charset="0"/>
              </a:rPr>
              <a:t>:</a:t>
            </a:r>
          </a:p>
          <a:p>
            <a:pPr algn="ctr"/>
            <a:r>
              <a:rPr lang="en-GB" sz="2400" b="1" dirty="0">
                <a:solidFill>
                  <a:schemeClr val="tx1">
                    <a:lumMod val="20000"/>
                    <a:lumOff val="80000"/>
                  </a:schemeClr>
                </a:solidFill>
                <a:latin typeface="SassoonCRInfant" panose="02010503020300020003" pitchFamily="2" charset="0"/>
              </a:rPr>
              <a:t>Write for different purposes and use different grammatical structures.</a:t>
            </a:r>
          </a:p>
          <a:p>
            <a:pPr algn="ctr"/>
            <a:r>
              <a:rPr lang="en-GB" sz="2400" b="1" dirty="0">
                <a:solidFill>
                  <a:schemeClr val="tx1">
                    <a:lumMod val="20000"/>
                    <a:lumOff val="80000"/>
                  </a:schemeClr>
                </a:solidFill>
                <a:latin typeface="SassoonCRInfant" panose="02010503020300020003" pitchFamily="2" charset="0"/>
              </a:rPr>
              <a:t>Create settings, develop use of ambitious vocabulary and begin to use paragraphs.</a:t>
            </a:r>
          </a:p>
          <a:p>
            <a:pPr algn="ctr"/>
            <a:r>
              <a:rPr lang="en-GB" sz="2400" b="1" dirty="0">
                <a:solidFill>
                  <a:schemeClr val="tx1">
                    <a:lumMod val="20000"/>
                    <a:lumOff val="80000"/>
                  </a:schemeClr>
                </a:solidFill>
                <a:latin typeface="SassoonCRInfant" panose="02010503020300020003" pitchFamily="2" charset="0"/>
              </a:rPr>
              <a:t>Use a range of punctuation including, questions marks, exclamation marks, apostrophes for possession and contraction.</a:t>
            </a:r>
          </a:p>
          <a:p>
            <a:pPr algn="ctr"/>
            <a:r>
              <a:rPr lang="en-GB" sz="2400" b="1" dirty="0">
                <a:solidFill>
                  <a:schemeClr val="tx1">
                    <a:lumMod val="20000"/>
                    <a:lumOff val="80000"/>
                  </a:schemeClr>
                </a:solidFill>
                <a:latin typeface="SassoonCRInfant" panose="02010503020300020003" pitchFamily="2" charset="0"/>
              </a:rPr>
              <a:t>Use conjunctions, adverbs and prepositions.</a:t>
            </a:r>
          </a:p>
          <a:p>
            <a:pPr algn="ctr"/>
            <a:r>
              <a:rPr lang="en-GB" sz="2400" b="1" dirty="0">
                <a:solidFill>
                  <a:schemeClr val="tx1">
                    <a:lumMod val="20000"/>
                    <a:lumOff val="80000"/>
                  </a:schemeClr>
                </a:solidFill>
                <a:latin typeface="SassoonCRInfant" panose="02010503020300020003" pitchFamily="2" charset="0"/>
              </a:rPr>
              <a:t>When spelling use prefixes and suffixes correctly.</a:t>
            </a:r>
          </a:p>
          <a:p>
            <a:pPr algn="ctr"/>
            <a:endParaRPr lang="en-GB" sz="2400" b="1" dirty="0">
              <a:solidFill>
                <a:schemeClr val="tx1">
                  <a:lumMod val="20000"/>
                  <a:lumOff val="80000"/>
                </a:schemeClr>
              </a:solidFill>
              <a:latin typeface="SassoonCRInfant" panose="02010503020300020003" pitchFamily="2" charset="0"/>
            </a:endParaRPr>
          </a:p>
          <a:p>
            <a:pPr algn="ctr"/>
            <a:r>
              <a:rPr lang="en-GB" sz="2400" b="1" dirty="0">
                <a:solidFill>
                  <a:schemeClr val="bg1">
                    <a:lumMod val="40000"/>
                    <a:lumOff val="60000"/>
                  </a:schemeClr>
                </a:solidFill>
                <a:latin typeface="SassoonCRInfant" panose="02010503020300020003" pitchFamily="2" charset="0"/>
              </a:rPr>
              <a:t>Further detail can be found on the handouts, including spelling lists and examples of conjunctions, adverbs and prepositions.</a:t>
            </a:r>
          </a:p>
          <a:p>
            <a:pPr algn="ctr"/>
            <a:endParaRPr lang="en-GB" sz="2400" b="1" dirty="0">
              <a:solidFill>
                <a:srgbClr val="FF0000"/>
              </a:solidFill>
              <a:latin typeface="SassoonCRInfant" panose="02010503020300020003" pitchFamily="2" charset="0"/>
            </a:endParaRPr>
          </a:p>
        </p:txBody>
      </p:sp>
    </p:spTree>
    <p:extLst>
      <p:ext uri="{BB962C8B-B14F-4D97-AF65-F5344CB8AC3E}">
        <p14:creationId xmlns:p14="http://schemas.microsoft.com/office/powerpoint/2010/main" val="809823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1062860"/>
            <a:ext cx="7772400" cy="1033822"/>
          </a:xfrm>
        </p:spPr>
        <p:txBody>
          <a:bodyPr>
            <a:normAutofit fontScale="90000"/>
          </a:bodyPr>
          <a:lstStyle/>
          <a:p>
            <a:r>
              <a:rPr lang="en-GB" sz="4000" dirty="0">
                <a:solidFill>
                  <a:srgbClr val="00B0F0"/>
                </a:solidFill>
                <a:latin typeface="SassoonCRInfant" panose="02010503020300020003" pitchFamily="2" charset="0"/>
              </a:rPr>
              <a:t>Year 3 Expectations and Routines </a:t>
            </a:r>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1272" t="17428" b="8169"/>
          <a:stretch/>
        </p:blipFill>
        <p:spPr bwMode="auto">
          <a:xfrm>
            <a:off x="1524001" y="65236"/>
            <a:ext cx="4821619" cy="1249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7428" r="19835" b="8169"/>
          <a:stretch/>
        </p:blipFill>
        <p:spPr bwMode="auto">
          <a:xfrm>
            <a:off x="6311728" y="38816"/>
            <a:ext cx="4356273" cy="1276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25479F4C-222E-F536-7DAD-4FF24C3B23B9}"/>
              </a:ext>
            </a:extLst>
          </p:cNvPr>
          <p:cNvPicPr>
            <a:picLocks noChangeAspect="1"/>
          </p:cNvPicPr>
          <p:nvPr/>
        </p:nvPicPr>
        <p:blipFill>
          <a:blip r:embed="rId4"/>
          <a:stretch>
            <a:fillRect/>
          </a:stretch>
        </p:blipFill>
        <p:spPr>
          <a:xfrm>
            <a:off x="357589" y="1939005"/>
            <a:ext cx="9124950" cy="3990975"/>
          </a:xfrm>
          <a:prstGeom prst="rect">
            <a:avLst/>
          </a:prstGeom>
        </p:spPr>
      </p:pic>
      <p:sp>
        <p:nvSpPr>
          <p:cNvPr id="7" name="TextBox 6">
            <a:extLst>
              <a:ext uri="{FF2B5EF4-FFF2-40B4-BE49-F238E27FC236}">
                <a16:creationId xmlns:a16="http://schemas.microsoft.com/office/drawing/2014/main" id="{CF77B034-C1D5-249E-A8F5-B5A63ABC2BF3}"/>
              </a:ext>
            </a:extLst>
          </p:cNvPr>
          <p:cNvSpPr txBox="1"/>
          <p:nvPr/>
        </p:nvSpPr>
        <p:spPr>
          <a:xfrm>
            <a:off x="9779948" y="2170976"/>
            <a:ext cx="1924334" cy="923330"/>
          </a:xfrm>
          <a:prstGeom prst="rect">
            <a:avLst/>
          </a:prstGeom>
          <a:noFill/>
        </p:spPr>
        <p:txBody>
          <a:bodyPr wrap="square" rtlCol="0">
            <a:spAutoFit/>
          </a:bodyPr>
          <a:lstStyle/>
          <a:p>
            <a:r>
              <a:rPr lang="en-GB" dirty="0"/>
              <a:t>Handwriting:</a:t>
            </a:r>
          </a:p>
          <a:p>
            <a:endParaRPr lang="en-GB" dirty="0"/>
          </a:p>
          <a:p>
            <a:r>
              <a:rPr lang="en-GB" dirty="0"/>
              <a:t>Pen license</a:t>
            </a:r>
          </a:p>
        </p:txBody>
      </p:sp>
      <p:pic>
        <p:nvPicPr>
          <p:cNvPr id="1026" name="Picture 2" descr="Pen License Certificate | School Merit Certificates | School Merit Stickers">
            <a:extLst>
              <a:ext uri="{FF2B5EF4-FFF2-40B4-BE49-F238E27FC236}">
                <a16:creationId xmlns:a16="http://schemas.microsoft.com/office/drawing/2014/main" id="{DCA92DAB-A637-274D-1373-50F42BA621C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49819" y="3221702"/>
            <a:ext cx="2184592" cy="153961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Berol Handwriting Pens 6 Pack MIXED (3 x Blue + 3 x Black) : Amazon.co.uk:  Stationery &amp; Office Supplies">
            <a:extLst>
              <a:ext uri="{FF2B5EF4-FFF2-40B4-BE49-F238E27FC236}">
                <a16:creationId xmlns:a16="http://schemas.microsoft.com/office/drawing/2014/main" id="{9D2DCB1D-1B79-EEC9-0429-32216C4120E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82200" y="4612372"/>
            <a:ext cx="1702119" cy="1276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67357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113736"/>
            <a:ext cx="7772400" cy="1033822"/>
          </a:xfrm>
        </p:spPr>
        <p:txBody>
          <a:bodyPr>
            <a:normAutofit/>
          </a:bodyPr>
          <a:lstStyle/>
          <a:p>
            <a:r>
              <a:rPr lang="en-GB" sz="4000" dirty="0">
                <a:solidFill>
                  <a:srgbClr val="FFFF00"/>
                </a:solidFill>
                <a:latin typeface="SassoonCRInfant" panose="02010503020300020003" pitchFamily="2" charset="0"/>
              </a:rPr>
              <a:t>Assessment and reporting</a:t>
            </a:r>
          </a:p>
        </p:txBody>
      </p:sp>
      <p:sp>
        <p:nvSpPr>
          <p:cNvPr id="3" name="TextBox 2">
            <a:extLst>
              <a:ext uri="{FF2B5EF4-FFF2-40B4-BE49-F238E27FC236}">
                <a16:creationId xmlns:a16="http://schemas.microsoft.com/office/drawing/2014/main" id="{49E463CB-129B-F69D-D66E-F3781DEEF824}"/>
              </a:ext>
            </a:extLst>
          </p:cNvPr>
          <p:cNvSpPr txBox="1"/>
          <p:nvPr/>
        </p:nvSpPr>
        <p:spPr>
          <a:xfrm>
            <a:off x="734059" y="1506752"/>
            <a:ext cx="10723882" cy="4154984"/>
          </a:xfrm>
          <a:prstGeom prst="rect">
            <a:avLst/>
          </a:prstGeom>
          <a:noFill/>
        </p:spPr>
        <p:txBody>
          <a:bodyPr wrap="square" rtlCol="0">
            <a:spAutoFit/>
          </a:bodyPr>
          <a:lstStyle/>
          <a:p>
            <a:pPr algn="ctr"/>
            <a:r>
              <a:rPr lang="en-GB" sz="2400" dirty="0">
                <a:solidFill>
                  <a:schemeClr val="tx1">
                    <a:lumMod val="20000"/>
                    <a:lumOff val="80000"/>
                  </a:schemeClr>
                </a:solidFill>
                <a:latin typeface="SassoonCRInfant" panose="02010503020300020003" pitchFamily="2" charset="0"/>
              </a:rPr>
              <a:t>Children assessed in Reading, Writing and Mathematics:</a:t>
            </a:r>
          </a:p>
          <a:p>
            <a:pPr algn="ctr"/>
            <a:endParaRPr lang="en-GB" sz="2400" b="1" dirty="0">
              <a:solidFill>
                <a:schemeClr val="tx1">
                  <a:lumMod val="20000"/>
                  <a:lumOff val="80000"/>
                </a:schemeClr>
              </a:solidFill>
              <a:latin typeface="SassoonCRInfant" panose="02010503020300020003" pitchFamily="2" charset="0"/>
            </a:endParaRPr>
          </a:p>
          <a:p>
            <a:pPr marL="342900" indent="-342900" algn="ctr">
              <a:buFont typeface="Arial" panose="020B0604020202020204" pitchFamily="34" charset="0"/>
              <a:buChar char="•"/>
            </a:pPr>
            <a:r>
              <a:rPr lang="en-GB" sz="2400" b="1" dirty="0">
                <a:solidFill>
                  <a:schemeClr val="tx1">
                    <a:lumMod val="20000"/>
                    <a:lumOff val="80000"/>
                  </a:schemeClr>
                </a:solidFill>
                <a:latin typeface="SassoonCRInfant" panose="02010503020300020003" pitchFamily="2" charset="0"/>
              </a:rPr>
              <a:t>Termly </a:t>
            </a:r>
            <a:r>
              <a:rPr lang="en-GB" sz="2400" b="1" dirty="0" err="1">
                <a:solidFill>
                  <a:schemeClr val="tx1">
                    <a:lumMod val="20000"/>
                    <a:lumOff val="80000"/>
                  </a:schemeClr>
                </a:solidFill>
                <a:latin typeface="SassoonCRInfant" panose="02010503020300020003" pitchFamily="2" charset="0"/>
              </a:rPr>
              <a:t>PiXL</a:t>
            </a:r>
            <a:r>
              <a:rPr lang="en-GB" sz="2400" b="1" dirty="0">
                <a:solidFill>
                  <a:schemeClr val="tx1">
                    <a:lumMod val="20000"/>
                    <a:lumOff val="80000"/>
                  </a:schemeClr>
                </a:solidFill>
                <a:latin typeface="SassoonCRInfant" panose="02010503020300020003" pitchFamily="2" charset="0"/>
              </a:rPr>
              <a:t> assessments in reading and mathematics</a:t>
            </a:r>
          </a:p>
          <a:p>
            <a:pPr marL="342900" indent="-342900" algn="ctr">
              <a:buFont typeface="Arial" panose="020B0604020202020204" pitchFamily="34" charset="0"/>
              <a:buChar char="•"/>
            </a:pPr>
            <a:r>
              <a:rPr lang="en-GB" sz="2400" b="1" dirty="0">
                <a:solidFill>
                  <a:schemeClr val="tx1">
                    <a:lumMod val="20000"/>
                    <a:lumOff val="80000"/>
                  </a:schemeClr>
                </a:solidFill>
                <a:latin typeface="SassoonCRInfant" panose="02010503020300020003" pitchFamily="2" charset="0"/>
              </a:rPr>
              <a:t>Teacher assessment of writing using standardised age-related expectations criteria. This is an ongoing process.</a:t>
            </a:r>
          </a:p>
          <a:p>
            <a:pPr marL="342900" indent="-342900" algn="ctr">
              <a:buFont typeface="Arial" panose="020B0604020202020204" pitchFamily="34" charset="0"/>
              <a:buChar char="•"/>
            </a:pPr>
            <a:r>
              <a:rPr lang="en-GB" sz="2400" b="1" dirty="0">
                <a:solidFill>
                  <a:schemeClr val="tx1">
                    <a:lumMod val="20000"/>
                    <a:lumOff val="80000"/>
                  </a:schemeClr>
                </a:solidFill>
                <a:latin typeface="SassoonCRInfant" panose="02010503020300020003" pitchFamily="2" charset="0"/>
              </a:rPr>
              <a:t>Regular spelling and Times Tables tests.</a:t>
            </a:r>
          </a:p>
          <a:p>
            <a:pPr marL="342900" indent="-342900" algn="ctr">
              <a:buFont typeface="Arial" panose="020B0604020202020204" pitchFamily="34" charset="0"/>
              <a:buChar char="•"/>
            </a:pPr>
            <a:endParaRPr lang="en-GB" sz="2400" b="1" dirty="0">
              <a:solidFill>
                <a:schemeClr val="tx1">
                  <a:lumMod val="20000"/>
                  <a:lumOff val="80000"/>
                </a:schemeClr>
              </a:solidFill>
              <a:latin typeface="SassoonCRInfant" panose="02010503020300020003" pitchFamily="2" charset="0"/>
            </a:endParaRPr>
          </a:p>
          <a:p>
            <a:pPr algn="ctr"/>
            <a:r>
              <a:rPr lang="en-GB" sz="2400" b="1" dirty="0">
                <a:solidFill>
                  <a:schemeClr val="tx1">
                    <a:lumMod val="20000"/>
                    <a:lumOff val="80000"/>
                  </a:schemeClr>
                </a:solidFill>
                <a:latin typeface="SassoonCRInfant" panose="02010503020300020003" pitchFamily="2" charset="0"/>
              </a:rPr>
              <a:t>Parent’s consultations will take place in Autumn 2 and Spring 2.</a:t>
            </a:r>
          </a:p>
          <a:p>
            <a:pPr algn="ctr"/>
            <a:r>
              <a:rPr lang="en-GB" sz="2400" b="1" dirty="0">
                <a:solidFill>
                  <a:schemeClr val="tx1">
                    <a:lumMod val="20000"/>
                    <a:lumOff val="80000"/>
                  </a:schemeClr>
                </a:solidFill>
                <a:latin typeface="SassoonCRInfant" panose="02010503020300020003" pitchFamily="2" charset="0"/>
              </a:rPr>
              <a:t>Written reports will be shared in Summer 2 with an optional drop in session after that.</a:t>
            </a:r>
            <a:endParaRPr lang="en-GB" sz="2400" b="1" dirty="0">
              <a:solidFill>
                <a:schemeClr val="bg1">
                  <a:lumMod val="40000"/>
                  <a:lumOff val="60000"/>
                </a:schemeClr>
              </a:solidFill>
              <a:latin typeface="SassoonCRInfant" panose="02010503020300020003" pitchFamily="2" charset="0"/>
            </a:endParaRPr>
          </a:p>
          <a:p>
            <a:pPr algn="ctr"/>
            <a:endParaRPr lang="en-GB" sz="2400" b="1" dirty="0">
              <a:solidFill>
                <a:srgbClr val="FF0000"/>
              </a:solidFill>
              <a:latin typeface="SassoonCRInfant" panose="02010503020300020003" pitchFamily="2" charset="0"/>
            </a:endParaRPr>
          </a:p>
        </p:txBody>
      </p:sp>
    </p:spTree>
    <p:extLst>
      <p:ext uri="{BB962C8B-B14F-4D97-AF65-F5344CB8AC3E}">
        <p14:creationId xmlns:p14="http://schemas.microsoft.com/office/powerpoint/2010/main" val="26752558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2216217" y="33780"/>
            <a:ext cx="7772400" cy="1470025"/>
          </a:xfrm>
        </p:spPr>
        <p:txBody>
          <a:bodyPr>
            <a:normAutofit/>
          </a:bodyPr>
          <a:lstStyle/>
          <a:p>
            <a:r>
              <a:rPr lang="en-GB" sz="4000" dirty="0">
                <a:solidFill>
                  <a:schemeClr val="tx1">
                    <a:lumMod val="75000"/>
                  </a:schemeClr>
                </a:solidFill>
                <a:latin typeface="SassoonCRInfant" panose="02010503020300020003" pitchFamily="2" charset="0"/>
              </a:rPr>
              <a:t>Uniform</a:t>
            </a:r>
            <a:r>
              <a:rPr lang="en-GB" sz="4000" dirty="0">
                <a:solidFill>
                  <a:srgbClr val="00B0F0"/>
                </a:solidFill>
                <a:latin typeface="SassoonCRInfant" panose="02010503020300020003" pitchFamily="2" charset="0"/>
              </a:rPr>
              <a:t> </a:t>
            </a:r>
          </a:p>
        </p:txBody>
      </p:sp>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7608168" y="1767632"/>
            <a:ext cx="2880320" cy="2677656"/>
          </a:xfrm>
          <a:prstGeom prst="rect">
            <a:avLst/>
          </a:prstGeom>
          <a:noFill/>
        </p:spPr>
        <p:txBody>
          <a:bodyPr wrap="square" rtlCol="0">
            <a:spAutoFit/>
          </a:bodyPr>
          <a:lstStyle/>
          <a:p>
            <a:r>
              <a:rPr lang="en-GB" sz="2400" b="1" dirty="0">
                <a:solidFill>
                  <a:schemeClr val="bg2">
                    <a:lumMod val="10000"/>
                  </a:schemeClr>
                </a:solidFill>
                <a:latin typeface="SassoonCRInfant" panose="02010503020300020003" pitchFamily="2" charset="0"/>
              </a:rPr>
              <a:t>After half term all children will be expected to be in Full Winter Uniform. </a:t>
            </a:r>
          </a:p>
          <a:p>
            <a:r>
              <a:rPr lang="en-GB" sz="2400" dirty="0">
                <a:latin typeface="SassoonCRInfant" panose="02010503020300020003" pitchFamily="2" charset="0"/>
              </a:rPr>
              <a:t> Long hair must be tied up neatly.</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6554" y="1628801"/>
            <a:ext cx="5323706" cy="33043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268834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2216217" y="93986"/>
            <a:ext cx="7772400" cy="1470025"/>
          </a:xfrm>
        </p:spPr>
        <p:txBody>
          <a:bodyPr>
            <a:normAutofit/>
          </a:bodyPr>
          <a:lstStyle/>
          <a:p>
            <a:r>
              <a:rPr lang="en-GB" sz="4000" dirty="0">
                <a:solidFill>
                  <a:srgbClr val="FFC000"/>
                </a:solidFill>
                <a:latin typeface="SassoonCRInfant" panose="02010503020300020003" pitchFamily="2" charset="0"/>
              </a:rPr>
              <a:t>Uniform</a:t>
            </a:r>
            <a:r>
              <a:rPr lang="en-GB" sz="4000" dirty="0">
                <a:solidFill>
                  <a:srgbClr val="00B0F0"/>
                </a:solidFill>
                <a:latin typeface="SassoonCRInfant" panose="02010503020300020003" pitchFamily="2" charset="0"/>
              </a:rPr>
              <a:t> </a:t>
            </a:r>
          </a:p>
        </p:txBody>
      </p:sp>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764674" y="4518571"/>
            <a:ext cx="11427326" cy="1384995"/>
          </a:xfrm>
          <a:prstGeom prst="rect">
            <a:avLst/>
          </a:prstGeom>
        </p:spPr>
        <p:txBody>
          <a:bodyPr wrap="square" lIns="91440" tIns="45720" rIns="91440" bIns="45720" anchor="t">
            <a:spAutoFit/>
          </a:bodyPr>
          <a:lstStyle/>
          <a:p>
            <a:r>
              <a:rPr lang="en-GB" sz="2800" b="1" dirty="0">
                <a:solidFill>
                  <a:schemeClr val="tx1">
                    <a:lumMod val="20000"/>
                    <a:lumOff val="80000"/>
                  </a:schemeClr>
                </a:solidFill>
                <a:latin typeface="SassoonCRInfant"/>
              </a:rPr>
              <a:t>Our PE days are on </a:t>
            </a:r>
            <a:r>
              <a:rPr lang="en-GB" sz="2800" b="1" i="1" dirty="0">
                <a:solidFill>
                  <a:schemeClr val="tx1">
                    <a:lumMod val="20000"/>
                    <a:lumOff val="80000"/>
                  </a:schemeClr>
                </a:solidFill>
                <a:latin typeface="SassoonCRInfant"/>
              </a:rPr>
              <a:t>Wednesday and Friday</a:t>
            </a:r>
            <a:r>
              <a:rPr lang="en-GB" sz="2800" b="1" dirty="0">
                <a:solidFill>
                  <a:schemeClr val="tx1">
                    <a:lumMod val="20000"/>
                    <a:lumOff val="80000"/>
                  </a:schemeClr>
                </a:solidFill>
                <a:latin typeface="SassoonCRInfant"/>
              </a:rPr>
              <a:t>. </a:t>
            </a:r>
            <a:endParaRPr lang="en-GB" sz="2800" dirty="0">
              <a:solidFill>
                <a:schemeClr val="tx1">
                  <a:lumMod val="20000"/>
                  <a:lumOff val="80000"/>
                </a:schemeClr>
              </a:solidFill>
              <a:latin typeface="SassoonCRInfant" panose="02010503020300020003" pitchFamily="2" charset="0"/>
            </a:endParaRPr>
          </a:p>
          <a:p>
            <a:r>
              <a:rPr lang="en-GB" sz="2800" b="1" dirty="0">
                <a:latin typeface="SassoonCRInfant" panose="02010503020300020003" pitchFamily="2" charset="0"/>
              </a:rPr>
              <a:t>Earrings must be removed on PE days and long hair tied up!</a:t>
            </a:r>
          </a:p>
          <a:p>
            <a:r>
              <a:rPr lang="en-GB" sz="2800" b="1" dirty="0">
                <a:latin typeface="SassoonCRInfant" panose="02010503020300020003" pitchFamily="2" charset="0"/>
              </a:rPr>
              <a:t>Track suits and hoodies should be plain- no football teams/slogans.</a:t>
            </a:r>
          </a:p>
        </p:txBody>
      </p:sp>
      <p:pic>
        <p:nvPicPr>
          <p:cNvPr id="7" name="Picture 6">
            <a:extLst>
              <a:ext uri="{FF2B5EF4-FFF2-40B4-BE49-F238E27FC236}">
                <a16:creationId xmlns:a16="http://schemas.microsoft.com/office/drawing/2014/main" id="{243478E0-E883-7B03-1779-80FC6AA01FDC}"/>
              </a:ext>
            </a:extLst>
          </p:cNvPr>
          <p:cNvPicPr>
            <a:picLocks noChangeAspect="1"/>
          </p:cNvPicPr>
          <p:nvPr/>
        </p:nvPicPr>
        <p:blipFill>
          <a:blip r:embed="rId3"/>
          <a:stretch>
            <a:fillRect/>
          </a:stretch>
        </p:blipFill>
        <p:spPr>
          <a:xfrm>
            <a:off x="2121555" y="1364984"/>
            <a:ext cx="8287750" cy="2891849"/>
          </a:xfrm>
          <a:prstGeom prst="rect">
            <a:avLst/>
          </a:prstGeom>
        </p:spPr>
      </p:pic>
    </p:spTree>
    <p:extLst>
      <p:ext uri="{BB962C8B-B14F-4D97-AF65-F5344CB8AC3E}">
        <p14:creationId xmlns:p14="http://schemas.microsoft.com/office/powerpoint/2010/main" val="40913394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2209800" y="156078"/>
            <a:ext cx="7772400" cy="1470025"/>
          </a:xfrm>
        </p:spPr>
        <p:txBody>
          <a:bodyPr>
            <a:normAutofit/>
          </a:bodyPr>
          <a:lstStyle/>
          <a:p>
            <a:r>
              <a:rPr lang="en-GB" sz="4000" dirty="0">
                <a:solidFill>
                  <a:srgbClr val="FFC000"/>
                </a:solidFill>
                <a:latin typeface="SassoonCRInfant" panose="02010503020300020003" pitchFamily="2" charset="0"/>
              </a:rPr>
              <a:t>Attendance</a:t>
            </a:r>
            <a:r>
              <a:rPr lang="en-GB" sz="4000" dirty="0">
                <a:solidFill>
                  <a:srgbClr val="00B0F0"/>
                </a:solidFill>
                <a:latin typeface="SassoonCRInfant" panose="02010503020300020003" pitchFamily="2" charset="0"/>
              </a:rPr>
              <a:t> </a:t>
            </a:r>
          </a:p>
        </p:txBody>
      </p:sp>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064323" y="2084543"/>
            <a:ext cx="7972783" cy="3416320"/>
          </a:xfrm>
          <a:prstGeom prst="rect">
            <a:avLst/>
          </a:prstGeom>
          <a:noFill/>
        </p:spPr>
        <p:txBody>
          <a:bodyPr wrap="square" rtlCol="0">
            <a:spAutoFit/>
          </a:bodyPr>
          <a:lstStyle/>
          <a:p>
            <a:pPr algn="ctr"/>
            <a:r>
              <a:rPr lang="en-GB" sz="2400" b="1" dirty="0">
                <a:solidFill>
                  <a:srgbClr val="FFC000"/>
                </a:solidFill>
                <a:latin typeface="SassoonCRInfant" panose="02010503020300020003" pitchFamily="2" charset="0"/>
              </a:rPr>
              <a:t>It is vital that children attend school every day.</a:t>
            </a:r>
          </a:p>
          <a:p>
            <a:pPr algn="ctr"/>
            <a:r>
              <a:rPr lang="en-GB" sz="2400" b="1" dirty="0">
                <a:solidFill>
                  <a:srgbClr val="FFC000"/>
                </a:solidFill>
                <a:latin typeface="SassoonCRInfant" panose="02010503020300020003" pitchFamily="2" charset="0"/>
              </a:rPr>
              <a:t>Our school target is 97%. </a:t>
            </a:r>
          </a:p>
          <a:p>
            <a:pPr algn="ctr"/>
            <a:endParaRPr lang="en-GB" sz="2400" b="1" dirty="0">
              <a:solidFill>
                <a:srgbClr val="FF0066"/>
              </a:solidFill>
              <a:latin typeface="SassoonCRInfant" panose="02010503020300020003" pitchFamily="2" charset="0"/>
            </a:endParaRPr>
          </a:p>
          <a:p>
            <a:pPr algn="ctr"/>
            <a:endParaRPr lang="en-GB" sz="2400" b="1" dirty="0">
              <a:solidFill>
                <a:srgbClr val="FF0066"/>
              </a:solidFill>
              <a:latin typeface="SassoonCRInfant" panose="02010503020300020003" pitchFamily="2" charset="0"/>
            </a:endParaRPr>
          </a:p>
          <a:p>
            <a:pPr algn="ctr"/>
            <a:r>
              <a:rPr lang="en-GB" sz="2400" b="1" dirty="0">
                <a:solidFill>
                  <a:srgbClr val="FFC000"/>
                </a:solidFill>
                <a:latin typeface="SassoonCRInfant" panose="02010503020300020003" pitchFamily="2" charset="0"/>
              </a:rPr>
              <a:t>Also, punctuality is something that has an impact on children’s attainment. Our register closes at 8.50. Please ensure your child is in the classroom by this time, so that they can be registered and are ready to start their lessons. </a:t>
            </a:r>
          </a:p>
        </p:txBody>
      </p:sp>
    </p:spTree>
    <p:extLst>
      <p:ext uri="{BB962C8B-B14F-4D97-AF65-F5344CB8AC3E}">
        <p14:creationId xmlns:p14="http://schemas.microsoft.com/office/powerpoint/2010/main" val="12820156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2209800" y="156078"/>
            <a:ext cx="7772400" cy="1470025"/>
          </a:xfrm>
        </p:spPr>
        <p:txBody>
          <a:bodyPr>
            <a:normAutofit/>
          </a:bodyPr>
          <a:lstStyle/>
          <a:p>
            <a:r>
              <a:rPr lang="en-GB" sz="4000" dirty="0">
                <a:solidFill>
                  <a:srgbClr val="FFC000"/>
                </a:solidFill>
                <a:latin typeface="SassoonCRInfant" panose="02010503020300020003" pitchFamily="2" charset="0"/>
              </a:rPr>
              <a:t>Educational visits</a:t>
            </a:r>
            <a:r>
              <a:rPr lang="en-GB" sz="4000" dirty="0">
                <a:solidFill>
                  <a:srgbClr val="00B0F0"/>
                </a:solidFill>
                <a:latin typeface="SassoonCRInfant" panose="02010503020300020003" pitchFamily="2" charset="0"/>
              </a:rPr>
              <a:t> </a:t>
            </a:r>
          </a:p>
        </p:txBody>
      </p:sp>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109608" y="1626103"/>
            <a:ext cx="7972783" cy="3785652"/>
          </a:xfrm>
          <a:prstGeom prst="rect">
            <a:avLst/>
          </a:prstGeom>
          <a:noFill/>
        </p:spPr>
        <p:txBody>
          <a:bodyPr wrap="square" rtlCol="0">
            <a:spAutoFit/>
          </a:bodyPr>
          <a:lstStyle/>
          <a:p>
            <a:pPr algn="ctr"/>
            <a:r>
              <a:rPr lang="en-GB" sz="2400" b="1" dirty="0">
                <a:solidFill>
                  <a:srgbClr val="FFC000"/>
                </a:solidFill>
                <a:latin typeface="SassoonCRInfant" panose="02010503020300020003" pitchFamily="2" charset="0"/>
              </a:rPr>
              <a:t>Year 3 will visit the Think Tank in Birmingham, to take part in a Science themed workshop and to explore the exhibits.</a:t>
            </a:r>
          </a:p>
          <a:p>
            <a:pPr algn="ctr"/>
            <a:endParaRPr lang="en-GB" sz="2400" b="1" dirty="0">
              <a:solidFill>
                <a:srgbClr val="FFC000"/>
              </a:solidFill>
              <a:latin typeface="SassoonCRInfant" panose="02010503020300020003" pitchFamily="2" charset="0"/>
            </a:endParaRPr>
          </a:p>
          <a:p>
            <a:pPr algn="ctr"/>
            <a:r>
              <a:rPr lang="en-GB" sz="2400" b="1" dirty="0">
                <a:solidFill>
                  <a:srgbClr val="FFC000"/>
                </a:solidFill>
                <a:latin typeface="SassoonCRInfant" panose="02010503020300020003" pitchFamily="2" charset="0"/>
              </a:rPr>
              <a:t>We will be going to the Think Tank in March 2024 and the cost will be approximately £18. This covers the cost of the coach, entrance to the Think Tank and the workshop. </a:t>
            </a:r>
          </a:p>
          <a:p>
            <a:pPr algn="ctr"/>
            <a:r>
              <a:rPr lang="en-GB" sz="2400" b="1" dirty="0">
                <a:solidFill>
                  <a:srgbClr val="FFC000"/>
                </a:solidFill>
                <a:latin typeface="SassoonCRInfant" panose="02010503020300020003" pitchFamily="2" charset="0"/>
              </a:rPr>
              <a:t>Please look out for Parent Mails about this in the future.</a:t>
            </a:r>
          </a:p>
        </p:txBody>
      </p:sp>
    </p:spTree>
    <p:extLst>
      <p:ext uri="{BB962C8B-B14F-4D97-AF65-F5344CB8AC3E}">
        <p14:creationId xmlns:p14="http://schemas.microsoft.com/office/powerpoint/2010/main" val="18930360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92FA69C-881C-06BB-8535-A10878AD5DE3}"/>
              </a:ext>
            </a:extLst>
          </p:cNvPr>
          <p:cNvPicPr>
            <a:picLocks noChangeAspect="1"/>
          </p:cNvPicPr>
          <p:nvPr/>
        </p:nvPicPr>
        <p:blipFill>
          <a:blip r:embed="rId2"/>
          <a:stretch>
            <a:fillRect/>
          </a:stretch>
        </p:blipFill>
        <p:spPr>
          <a:xfrm>
            <a:off x="3677979" y="464231"/>
            <a:ext cx="8060041" cy="5103192"/>
          </a:xfrm>
          <a:prstGeom prst="rect">
            <a:avLst/>
          </a:prstGeom>
        </p:spPr>
      </p:pic>
      <p:pic>
        <p:nvPicPr>
          <p:cNvPr id="6" name="Picture 5">
            <a:extLst>
              <a:ext uri="{FF2B5EF4-FFF2-40B4-BE49-F238E27FC236}">
                <a16:creationId xmlns:a16="http://schemas.microsoft.com/office/drawing/2014/main" id="{06C79A95-EF52-DF08-90BC-BF072F1AD74F}"/>
              </a:ext>
            </a:extLst>
          </p:cNvPr>
          <p:cNvPicPr>
            <a:picLocks noChangeAspect="1"/>
          </p:cNvPicPr>
          <p:nvPr/>
        </p:nvPicPr>
        <p:blipFill>
          <a:blip r:embed="rId3"/>
          <a:stretch>
            <a:fillRect/>
          </a:stretch>
        </p:blipFill>
        <p:spPr>
          <a:xfrm>
            <a:off x="1512424" y="218631"/>
            <a:ext cx="1828800" cy="962025"/>
          </a:xfrm>
          <a:prstGeom prst="rect">
            <a:avLst/>
          </a:prstGeom>
        </p:spPr>
      </p:pic>
    </p:spTree>
    <p:extLst>
      <p:ext uri="{BB962C8B-B14F-4D97-AF65-F5344CB8AC3E}">
        <p14:creationId xmlns:p14="http://schemas.microsoft.com/office/powerpoint/2010/main" val="22517662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1272" t="17428" b="8169"/>
          <a:stretch/>
        </p:blipFill>
        <p:spPr bwMode="auto">
          <a:xfrm>
            <a:off x="1524001" y="65236"/>
            <a:ext cx="4821619" cy="1249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7428" r="19835" b="8169"/>
          <a:stretch/>
        </p:blipFill>
        <p:spPr bwMode="auto">
          <a:xfrm>
            <a:off x="6311728" y="38816"/>
            <a:ext cx="4356273" cy="1276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2216217" y="706527"/>
            <a:ext cx="7772400" cy="1470025"/>
          </a:xfrm>
        </p:spPr>
        <p:txBody>
          <a:bodyPr>
            <a:normAutofit/>
          </a:bodyPr>
          <a:lstStyle/>
          <a:p>
            <a:r>
              <a:rPr lang="en-GB" sz="4000" dirty="0">
                <a:solidFill>
                  <a:srgbClr val="00B0F0"/>
                </a:solidFill>
                <a:latin typeface="SassoonCRInfant" panose="02010503020300020003" pitchFamily="2" charset="0"/>
              </a:rPr>
              <a:t>ICT</a:t>
            </a: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ABC2F95C-29B4-4CE7-BC47-15042E1E77F0}"/>
              </a:ext>
            </a:extLst>
          </p:cNvPr>
          <p:cNvPicPr>
            <a:picLocks noChangeAspect="1"/>
          </p:cNvPicPr>
          <p:nvPr/>
        </p:nvPicPr>
        <p:blipFill>
          <a:blip r:embed="rId4"/>
          <a:stretch>
            <a:fillRect/>
          </a:stretch>
        </p:blipFill>
        <p:spPr>
          <a:xfrm>
            <a:off x="2039304" y="1196753"/>
            <a:ext cx="8441583" cy="4813383"/>
          </a:xfrm>
          <a:prstGeom prst="rect">
            <a:avLst/>
          </a:prstGeom>
        </p:spPr>
      </p:pic>
    </p:spTree>
    <p:extLst>
      <p:ext uri="{BB962C8B-B14F-4D97-AF65-F5344CB8AC3E}">
        <p14:creationId xmlns:p14="http://schemas.microsoft.com/office/powerpoint/2010/main" val="27009352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16217" y="0"/>
            <a:ext cx="7772400" cy="1470025"/>
          </a:xfrm>
        </p:spPr>
        <p:txBody>
          <a:bodyPr>
            <a:normAutofit/>
          </a:bodyPr>
          <a:lstStyle/>
          <a:p>
            <a:r>
              <a:rPr lang="en-GB" sz="4000" dirty="0">
                <a:solidFill>
                  <a:srgbClr val="00B0F0"/>
                </a:solidFill>
                <a:latin typeface="SassoonCRInfant" panose="02010503020300020003" pitchFamily="2" charset="0"/>
              </a:rPr>
              <a:t>Dates for your Diary!</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284942" y="1824711"/>
            <a:ext cx="7416824" cy="2246769"/>
          </a:xfrm>
          <a:prstGeom prst="rect">
            <a:avLst/>
          </a:prstGeom>
          <a:noFill/>
        </p:spPr>
        <p:txBody>
          <a:bodyPr wrap="square" rtlCol="0">
            <a:spAutoFit/>
          </a:bodyPr>
          <a:lstStyle/>
          <a:p>
            <a:pPr algn="ctr"/>
            <a:r>
              <a:rPr lang="en-GB" sz="2800" b="1" dirty="0">
                <a:solidFill>
                  <a:srgbClr val="FFFF00"/>
                </a:solidFill>
                <a:latin typeface="SassoonCRInfant" panose="02010503020300020003" pitchFamily="2" charset="0"/>
              </a:rPr>
              <a:t>Friday 29</a:t>
            </a:r>
            <a:r>
              <a:rPr lang="en-GB" sz="2800" b="1" baseline="30000" dirty="0">
                <a:solidFill>
                  <a:srgbClr val="FFFF00"/>
                </a:solidFill>
                <a:latin typeface="SassoonCRInfant" panose="02010503020300020003" pitchFamily="2" charset="0"/>
              </a:rPr>
              <a:t>th</a:t>
            </a:r>
            <a:r>
              <a:rPr lang="en-GB" sz="2800" b="1" dirty="0">
                <a:solidFill>
                  <a:srgbClr val="FFFF00"/>
                </a:solidFill>
                <a:latin typeface="SassoonCRInfant" panose="02010503020300020003" pitchFamily="2" charset="0"/>
              </a:rPr>
              <a:t> September Inset day</a:t>
            </a:r>
          </a:p>
          <a:p>
            <a:pPr algn="ctr"/>
            <a:endParaRPr lang="en-GB" sz="2800" b="1" dirty="0">
              <a:solidFill>
                <a:srgbClr val="FFFF00"/>
              </a:solidFill>
              <a:latin typeface="SassoonCRInfant" panose="02010503020300020003" pitchFamily="2" charset="0"/>
            </a:endParaRPr>
          </a:p>
          <a:p>
            <a:pPr algn="ctr"/>
            <a:r>
              <a:rPr lang="en-GB" sz="2800" b="1" dirty="0">
                <a:solidFill>
                  <a:srgbClr val="FFFF00"/>
                </a:solidFill>
                <a:latin typeface="SassoonCRInfant" panose="02010503020300020003" pitchFamily="2" charset="0"/>
              </a:rPr>
              <a:t>Half Term Break</a:t>
            </a:r>
          </a:p>
          <a:p>
            <a:pPr algn="ctr"/>
            <a:r>
              <a:rPr lang="en-GB" sz="2800" b="1" dirty="0">
                <a:solidFill>
                  <a:srgbClr val="FFFF00"/>
                </a:solidFill>
                <a:latin typeface="SassoonCRInfant" panose="02010503020300020003" pitchFamily="2" charset="0"/>
              </a:rPr>
              <a:t>30</a:t>
            </a:r>
            <a:r>
              <a:rPr lang="en-GB" sz="2800" b="1" baseline="30000" dirty="0">
                <a:solidFill>
                  <a:srgbClr val="FFFF00"/>
                </a:solidFill>
                <a:latin typeface="SassoonCRInfant" panose="02010503020300020003" pitchFamily="2" charset="0"/>
              </a:rPr>
              <a:t>th</a:t>
            </a:r>
            <a:r>
              <a:rPr lang="en-GB" sz="2800" b="1" dirty="0">
                <a:solidFill>
                  <a:srgbClr val="FFFF00"/>
                </a:solidFill>
                <a:latin typeface="SassoonCRInfant" panose="02010503020300020003" pitchFamily="2" charset="0"/>
              </a:rPr>
              <a:t> October to 5</a:t>
            </a:r>
            <a:r>
              <a:rPr lang="en-GB" sz="2800" b="1" baseline="30000" dirty="0">
                <a:solidFill>
                  <a:srgbClr val="FFFF00"/>
                </a:solidFill>
                <a:latin typeface="SassoonCRInfant" panose="02010503020300020003" pitchFamily="2" charset="0"/>
              </a:rPr>
              <a:t>th</a:t>
            </a:r>
            <a:r>
              <a:rPr lang="en-GB" sz="2800" b="1" dirty="0">
                <a:solidFill>
                  <a:srgbClr val="FFFF00"/>
                </a:solidFill>
                <a:latin typeface="SassoonCRInfant" panose="02010503020300020003" pitchFamily="2" charset="0"/>
              </a:rPr>
              <a:t> November</a:t>
            </a:r>
          </a:p>
          <a:p>
            <a:pPr algn="ctr"/>
            <a:endParaRPr lang="en-GB" sz="2800" b="1" dirty="0">
              <a:latin typeface="SassoonCRInfant" panose="02010503020300020003" pitchFamily="2" charset="0"/>
            </a:endParaRPr>
          </a:p>
        </p:txBody>
      </p:sp>
    </p:spTree>
    <p:extLst>
      <p:ext uri="{BB962C8B-B14F-4D97-AF65-F5344CB8AC3E}">
        <p14:creationId xmlns:p14="http://schemas.microsoft.com/office/powerpoint/2010/main" val="28792398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16217" y="-234465"/>
            <a:ext cx="7772400" cy="1470025"/>
          </a:xfrm>
        </p:spPr>
        <p:txBody>
          <a:bodyPr>
            <a:normAutofit/>
          </a:bodyPr>
          <a:lstStyle/>
          <a:p>
            <a:r>
              <a:rPr lang="en-GB" sz="4000" dirty="0">
                <a:solidFill>
                  <a:srgbClr val="FFFF00"/>
                </a:solidFill>
                <a:latin typeface="SassoonCRInfant" panose="02010503020300020003" pitchFamily="2" charset="0"/>
              </a:rPr>
              <a:t>Sacramental preparation</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a:extLst>
              <a:ext uri="{FF2B5EF4-FFF2-40B4-BE49-F238E27FC236}">
                <a16:creationId xmlns:a16="http://schemas.microsoft.com/office/drawing/2014/main" id="{942E6AA2-EF8F-4E38-96B4-40CDD55EA23C}"/>
              </a:ext>
            </a:extLst>
          </p:cNvPr>
          <p:cNvSpPr txBox="1"/>
          <p:nvPr/>
        </p:nvSpPr>
        <p:spPr>
          <a:xfrm>
            <a:off x="1299693" y="1611546"/>
            <a:ext cx="9129098" cy="4401205"/>
          </a:xfrm>
          <a:prstGeom prst="rect">
            <a:avLst/>
          </a:prstGeom>
          <a:noFill/>
        </p:spPr>
        <p:txBody>
          <a:bodyPr wrap="square" lIns="91440" tIns="45720" rIns="91440" bIns="45720" rtlCol="0" anchor="t">
            <a:spAutoFit/>
          </a:bodyPr>
          <a:lstStyle/>
          <a:p>
            <a:pPr algn="ctr"/>
            <a:r>
              <a:rPr lang="en-GB" sz="2800" b="1" u="sng" dirty="0">
                <a:solidFill>
                  <a:schemeClr val="tx1">
                    <a:lumMod val="20000"/>
                    <a:lumOff val="80000"/>
                  </a:schemeClr>
                </a:solidFill>
                <a:latin typeface="+mj-lt"/>
              </a:rPr>
              <a:t>Sacramental dates</a:t>
            </a:r>
          </a:p>
          <a:p>
            <a:pPr algn="ctr"/>
            <a:endParaRPr lang="en-GB" sz="2800" b="1" dirty="0">
              <a:solidFill>
                <a:schemeClr val="tx1">
                  <a:lumMod val="20000"/>
                  <a:lumOff val="80000"/>
                </a:schemeClr>
              </a:solidFill>
              <a:latin typeface="+mj-lt"/>
            </a:endParaRPr>
          </a:p>
          <a:p>
            <a:r>
              <a:rPr lang="en-GB" sz="2800" b="1" dirty="0">
                <a:solidFill>
                  <a:schemeClr val="tx1">
                    <a:lumMod val="20000"/>
                    <a:lumOff val="80000"/>
                  </a:schemeClr>
                </a:solidFill>
                <a:latin typeface="+mj-lt"/>
              </a:rPr>
              <a:t>Saturday 27</a:t>
            </a:r>
            <a:r>
              <a:rPr lang="en-GB" sz="2800" b="1" baseline="30000" dirty="0">
                <a:solidFill>
                  <a:schemeClr val="tx1">
                    <a:lumMod val="20000"/>
                    <a:lumOff val="80000"/>
                  </a:schemeClr>
                </a:solidFill>
                <a:latin typeface="+mj-lt"/>
              </a:rPr>
              <a:t>th</a:t>
            </a:r>
            <a:r>
              <a:rPr lang="en-GB" sz="2800" b="1" dirty="0">
                <a:solidFill>
                  <a:schemeClr val="tx1">
                    <a:lumMod val="20000"/>
                    <a:lumOff val="80000"/>
                  </a:schemeClr>
                </a:solidFill>
                <a:latin typeface="+mj-lt"/>
              </a:rPr>
              <a:t> January – 5.00pm : Mass to pray for Holy Communion.</a:t>
            </a:r>
          </a:p>
          <a:p>
            <a:endParaRPr lang="en-GB" sz="2800" b="1" dirty="0">
              <a:solidFill>
                <a:schemeClr val="tx1">
                  <a:lumMod val="20000"/>
                  <a:lumOff val="80000"/>
                </a:schemeClr>
              </a:solidFill>
              <a:latin typeface="+mj-lt"/>
            </a:endParaRPr>
          </a:p>
          <a:p>
            <a:r>
              <a:rPr lang="en-GB" sz="2800" b="1" dirty="0">
                <a:solidFill>
                  <a:schemeClr val="tx1">
                    <a:lumMod val="20000"/>
                    <a:lumOff val="80000"/>
                  </a:schemeClr>
                </a:solidFill>
                <a:latin typeface="+mj-lt"/>
              </a:rPr>
              <a:t>Saturday 2</a:t>
            </a:r>
            <a:r>
              <a:rPr lang="en-GB" sz="2800" b="1" baseline="30000" dirty="0">
                <a:solidFill>
                  <a:schemeClr val="tx1">
                    <a:lumMod val="20000"/>
                    <a:lumOff val="80000"/>
                  </a:schemeClr>
                </a:solidFill>
                <a:latin typeface="+mj-lt"/>
              </a:rPr>
              <a:t>nd</a:t>
            </a:r>
            <a:r>
              <a:rPr lang="en-GB" sz="2800" b="1" dirty="0">
                <a:solidFill>
                  <a:schemeClr val="tx1">
                    <a:lumMod val="20000"/>
                    <a:lumOff val="80000"/>
                  </a:schemeClr>
                </a:solidFill>
                <a:latin typeface="+mj-lt"/>
              </a:rPr>
              <a:t> March – 9:15am: Mass followed by Sacrament of First Reconciliation.</a:t>
            </a:r>
          </a:p>
          <a:p>
            <a:endParaRPr lang="en-GB" sz="2800" b="1" dirty="0">
              <a:solidFill>
                <a:schemeClr val="tx1">
                  <a:lumMod val="20000"/>
                  <a:lumOff val="80000"/>
                </a:schemeClr>
              </a:solidFill>
              <a:latin typeface="+mj-lt"/>
            </a:endParaRPr>
          </a:p>
          <a:p>
            <a:r>
              <a:rPr lang="en-GB" sz="2800" b="1" dirty="0">
                <a:solidFill>
                  <a:schemeClr val="tx1">
                    <a:lumMod val="20000"/>
                    <a:lumOff val="80000"/>
                  </a:schemeClr>
                </a:solidFill>
                <a:latin typeface="+mj-lt"/>
              </a:rPr>
              <a:t>Sunday 9</a:t>
            </a:r>
            <a:r>
              <a:rPr lang="en-GB" sz="2800" b="1" baseline="30000" dirty="0">
                <a:solidFill>
                  <a:schemeClr val="tx1">
                    <a:lumMod val="20000"/>
                    <a:lumOff val="80000"/>
                  </a:schemeClr>
                </a:solidFill>
                <a:latin typeface="+mj-lt"/>
              </a:rPr>
              <a:t>th</a:t>
            </a:r>
            <a:r>
              <a:rPr lang="en-GB" sz="2800" b="1" dirty="0">
                <a:solidFill>
                  <a:schemeClr val="tx1">
                    <a:lumMod val="20000"/>
                    <a:lumOff val="80000"/>
                  </a:schemeClr>
                </a:solidFill>
                <a:latin typeface="+mj-lt"/>
              </a:rPr>
              <a:t> June – 9.00am: Sacrament of First Holy Communion.</a:t>
            </a:r>
          </a:p>
        </p:txBody>
      </p:sp>
      <p:sp>
        <p:nvSpPr>
          <p:cNvPr id="5" name="TextBox 4">
            <a:extLst>
              <a:ext uri="{FF2B5EF4-FFF2-40B4-BE49-F238E27FC236}">
                <a16:creationId xmlns:a16="http://schemas.microsoft.com/office/drawing/2014/main" id="{2F0077C7-F127-9DEE-CB9F-9621BF271A31}"/>
              </a:ext>
            </a:extLst>
          </p:cNvPr>
          <p:cNvSpPr txBox="1"/>
          <p:nvPr/>
        </p:nvSpPr>
        <p:spPr>
          <a:xfrm>
            <a:off x="10064423" y="4422127"/>
            <a:ext cx="2033517" cy="1477328"/>
          </a:xfrm>
          <a:prstGeom prst="rect">
            <a:avLst/>
          </a:prstGeom>
          <a:noFill/>
        </p:spPr>
        <p:txBody>
          <a:bodyPr wrap="square" rtlCol="0">
            <a:spAutoFit/>
          </a:bodyPr>
          <a:lstStyle/>
          <a:p>
            <a:r>
              <a:rPr lang="en-GB" dirty="0"/>
              <a:t>Registration handout for those children who will be receiving the sacraments.</a:t>
            </a:r>
          </a:p>
        </p:txBody>
      </p:sp>
      <p:pic>
        <p:nvPicPr>
          <p:cNvPr id="1026" name="Picture 2">
            <a:extLst>
              <a:ext uri="{FF2B5EF4-FFF2-40B4-BE49-F238E27FC236}">
                <a16:creationId xmlns:a16="http://schemas.microsoft.com/office/drawing/2014/main" id="{F6F4B117-19C8-91A8-A288-0391D3C5B6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1938" y="387585"/>
            <a:ext cx="1259792" cy="204828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Sacrament of Penance and Reconciliation (1st Penance) | Swan Lake Catholic  Centre">
            <a:extLst>
              <a:ext uri="{FF2B5EF4-FFF2-40B4-BE49-F238E27FC236}">
                <a16:creationId xmlns:a16="http://schemas.microsoft.com/office/drawing/2014/main" id="{9E74E6F5-02DC-52FB-8311-9FAF0762E6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3238" y="576242"/>
            <a:ext cx="1314191" cy="178756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6271955-4AB4-F9AF-9326-89ADD54D893F}"/>
              </a:ext>
            </a:extLst>
          </p:cNvPr>
          <p:cNvSpPr txBox="1"/>
          <p:nvPr/>
        </p:nvSpPr>
        <p:spPr>
          <a:xfrm>
            <a:off x="3171463" y="983848"/>
            <a:ext cx="6804320" cy="369332"/>
          </a:xfrm>
          <a:prstGeom prst="rect">
            <a:avLst/>
          </a:prstGeom>
          <a:noFill/>
        </p:spPr>
        <p:txBody>
          <a:bodyPr wrap="square" rtlCol="0">
            <a:spAutoFit/>
          </a:bodyPr>
          <a:lstStyle/>
          <a:p>
            <a:r>
              <a:rPr lang="en-GB" dirty="0"/>
              <a:t>Parents preparation programme dates to  be shared.</a:t>
            </a:r>
          </a:p>
        </p:txBody>
      </p:sp>
    </p:spTree>
    <p:extLst>
      <p:ext uri="{BB962C8B-B14F-4D97-AF65-F5344CB8AC3E}">
        <p14:creationId xmlns:p14="http://schemas.microsoft.com/office/powerpoint/2010/main" val="16377311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16217" y="0"/>
            <a:ext cx="7772400" cy="1470025"/>
          </a:xfrm>
        </p:spPr>
        <p:txBody>
          <a:bodyPr>
            <a:normAutofit/>
          </a:bodyPr>
          <a:lstStyle/>
          <a:p>
            <a:r>
              <a:rPr lang="en-GB" sz="4000" dirty="0">
                <a:solidFill>
                  <a:srgbClr val="00B0F0"/>
                </a:solidFill>
                <a:latin typeface="SassoonCRInfant" panose="02010503020300020003" pitchFamily="2" charset="0"/>
              </a:rPr>
              <a:t>How to contact us</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216216" y="1361723"/>
            <a:ext cx="8999651" cy="4401205"/>
          </a:xfrm>
          <a:prstGeom prst="rect">
            <a:avLst/>
          </a:prstGeom>
          <a:noFill/>
        </p:spPr>
        <p:txBody>
          <a:bodyPr wrap="square" rtlCol="0">
            <a:spAutoFit/>
          </a:bodyPr>
          <a:lstStyle/>
          <a:p>
            <a:pPr algn="ctr"/>
            <a:r>
              <a:rPr lang="en-GB" sz="2800" b="1" dirty="0">
                <a:solidFill>
                  <a:srgbClr val="FFFF00"/>
                </a:solidFill>
                <a:latin typeface="SassoonCRInfant" panose="02010503020300020003" pitchFamily="2" charset="0"/>
              </a:rPr>
              <a:t>If you have any questions during the term, please email school on: </a:t>
            </a:r>
          </a:p>
          <a:p>
            <a:pPr algn="ctr"/>
            <a:endParaRPr lang="en-GB" sz="2800" b="1" dirty="0">
              <a:solidFill>
                <a:srgbClr val="FFFF00"/>
              </a:solidFill>
              <a:latin typeface="SassoonCRInfant" panose="02010503020300020003" pitchFamily="2" charset="0"/>
            </a:endParaRPr>
          </a:p>
          <a:p>
            <a:pPr algn="ctr"/>
            <a:r>
              <a:rPr lang="en-GB" sz="2800" b="1" dirty="0">
                <a:solidFill>
                  <a:srgbClr val="FFFF00"/>
                </a:solidFill>
                <a:latin typeface="SassoonCRInfant" panose="02010503020300020003" pitchFamily="2" charset="0"/>
                <a:hlinkClick r:id="rId3">
                  <a:extLst>
                    <a:ext uri="{A12FA001-AC4F-418D-AE19-62706E023703}">
                      <ahyp:hlinkClr xmlns:ahyp="http://schemas.microsoft.com/office/drawing/2018/hyperlinkcolor" val="tx"/>
                    </a:ext>
                  </a:extLst>
                </a:hlinkClick>
              </a:rPr>
              <a:t>admin@st-thomasmore.coventry.sch.uk</a:t>
            </a:r>
            <a:endParaRPr lang="en-GB" sz="2800" b="1" dirty="0">
              <a:solidFill>
                <a:srgbClr val="FFFF00"/>
              </a:solidFill>
              <a:latin typeface="SassoonCRInfant" panose="02010503020300020003" pitchFamily="2" charset="0"/>
            </a:endParaRPr>
          </a:p>
          <a:p>
            <a:pPr algn="ctr"/>
            <a:endParaRPr lang="en-GB" sz="2800" b="1" dirty="0">
              <a:solidFill>
                <a:srgbClr val="FFFF00"/>
              </a:solidFill>
              <a:latin typeface="SassoonCRInfant" panose="02010503020300020003" pitchFamily="2" charset="0"/>
            </a:endParaRPr>
          </a:p>
          <a:p>
            <a:pPr algn="ctr"/>
            <a:r>
              <a:rPr lang="en-GB" sz="2800" b="1" dirty="0">
                <a:solidFill>
                  <a:srgbClr val="FFFF00"/>
                </a:solidFill>
                <a:latin typeface="SassoonCRInfant" panose="02010503020300020003" pitchFamily="2" charset="0"/>
              </a:rPr>
              <a:t>Emails will be responded to as soon as we can. Please bear with us.</a:t>
            </a:r>
          </a:p>
          <a:p>
            <a:pPr algn="ctr"/>
            <a:endParaRPr lang="en-GB" sz="2800" b="1" dirty="0">
              <a:solidFill>
                <a:srgbClr val="FFFF00"/>
              </a:solidFill>
              <a:latin typeface="SassoonCRInfant" panose="02010503020300020003" pitchFamily="2" charset="0"/>
            </a:endParaRPr>
          </a:p>
          <a:p>
            <a:pPr algn="ctr"/>
            <a:r>
              <a:rPr lang="en-GB" sz="2800" b="1" dirty="0">
                <a:solidFill>
                  <a:srgbClr val="FFFF00"/>
                </a:solidFill>
                <a:latin typeface="SassoonCRInfant" panose="02010503020300020003" pitchFamily="2" charset="0"/>
              </a:rPr>
              <a:t>Messages can also be given to the adults on the gates in the morning/afternoon.</a:t>
            </a:r>
          </a:p>
        </p:txBody>
      </p:sp>
    </p:spTree>
    <p:extLst>
      <p:ext uri="{BB962C8B-B14F-4D97-AF65-F5344CB8AC3E}">
        <p14:creationId xmlns:p14="http://schemas.microsoft.com/office/powerpoint/2010/main" val="39100257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2277" y="1674677"/>
            <a:ext cx="6751203" cy="41644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a:extLst>
              <a:ext uri="{FF2B5EF4-FFF2-40B4-BE49-F238E27FC236}">
                <a16:creationId xmlns:a16="http://schemas.microsoft.com/office/drawing/2014/main" id="{A08832F1-28FE-8632-628A-CB1F120FA8C8}"/>
              </a:ext>
            </a:extLst>
          </p:cNvPr>
          <p:cNvSpPr txBox="1"/>
          <p:nvPr/>
        </p:nvSpPr>
        <p:spPr>
          <a:xfrm>
            <a:off x="3343783" y="470626"/>
            <a:ext cx="5180887" cy="646331"/>
          </a:xfrm>
          <a:prstGeom prst="rect">
            <a:avLst/>
          </a:prstGeom>
          <a:noFill/>
        </p:spPr>
        <p:txBody>
          <a:bodyPr wrap="square" rtlCol="0">
            <a:spAutoFit/>
          </a:bodyPr>
          <a:lstStyle/>
          <a:p>
            <a:pPr algn="ctr"/>
            <a:r>
              <a:rPr lang="en-GB" sz="3600" dirty="0">
                <a:solidFill>
                  <a:srgbClr val="FFFF00"/>
                </a:solidFill>
              </a:rPr>
              <a:t>Any questions?</a:t>
            </a:r>
          </a:p>
        </p:txBody>
      </p:sp>
      <p:sp>
        <p:nvSpPr>
          <p:cNvPr id="3" name="TextBox 2">
            <a:extLst>
              <a:ext uri="{FF2B5EF4-FFF2-40B4-BE49-F238E27FC236}">
                <a16:creationId xmlns:a16="http://schemas.microsoft.com/office/drawing/2014/main" id="{7B05E252-A7B0-847B-9E4B-5CC772A75305}"/>
              </a:ext>
            </a:extLst>
          </p:cNvPr>
          <p:cNvSpPr txBox="1"/>
          <p:nvPr/>
        </p:nvSpPr>
        <p:spPr>
          <a:xfrm>
            <a:off x="8102278" y="1782501"/>
            <a:ext cx="3692325" cy="2062103"/>
          </a:xfrm>
          <a:prstGeom prst="rect">
            <a:avLst/>
          </a:prstGeom>
          <a:noFill/>
        </p:spPr>
        <p:txBody>
          <a:bodyPr wrap="square" rtlCol="0">
            <a:spAutoFit/>
          </a:bodyPr>
          <a:lstStyle/>
          <a:p>
            <a:r>
              <a:rPr lang="en-GB" sz="3200" dirty="0"/>
              <a:t>If you have any questions, we will be here for a few minutes.</a:t>
            </a:r>
          </a:p>
        </p:txBody>
      </p:sp>
    </p:spTree>
    <p:extLst>
      <p:ext uri="{BB962C8B-B14F-4D97-AF65-F5344CB8AC3E}">
        <p14:creationId xmlns:p14="http://schemas.microsoft.com/office/powerpoint/2010/main" val="1315692497"/>
      </p:ext>
    </p:extLst>
  </p:cSld>
  <p:clrMapOvr>
    <a:masterClrMapping/>
  </p:clrMapOvr>
</p:sld>
</file>

<file path=ppt/theme/theme1.xml><?xml version="1.0" encoding="utf-8"?>
<a:theme xmlns:a="http://schemas.openxmlformats.org/drawingml/2006/main" name="Office Theme">
  <a:themeElements>
    <a:clrScheme name="Custom 1">
      <a:dk1>
        <a:srgbClr val="FEE599"/>
      </a:dk1>
      <a:lt1>
        <a:srgbClr val="FF3300"/>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SassoonCRInfant"/>
        <a:ea typeface=""/>
        <a:cs typeface=""/>
      </a:majorFont>
      <a:minorFont>
        <a:latin typeface="SassoonCRInfa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TM template b" id="{D29D7683-97C5-4884-B138-61A4888E4362}" vid="{ECEE067E-9EDB-452E-A755-9132D9EA6A9C}"/>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B2FC55CBA88BD4B881C70EE15320BD0" ma:contentTypeVersion="17" ma:contentTypeDescription="Create a new document." ma:contentTypeScope="" ma:versionID="332aa2875886160eba3b5c5cdee9dc85">
  <xsd:schema xmlns:xsd="http://www.w3.org/2001/XMLSchema" xmlns:xs="http://www.w3.org/2001/XMLSchema" xmlns:p="http://schemas.microsoft.com/office/2006/metadata/properties" xmlns:ns2="58d97340-13d4-45c0-afcc-b72a24194787" xmlns:ns3="88cd9ed8-a48c-436d-8e16-86a648c97cb3" targetNamespace="http://schemas.microsoft.com/office/2006/metadata/properties" ma:root="true" ma:fieldsID="bcbdb9051f8c56345f295dd266790cb7" ns2:_="" ns3:_="">
    <xsd:import namespace="58d97340-13d4-45c0-afcc-b72a24194787"/>
    <xsd:import namespace="88cd9ed8-a48c-436d-8e16-86a648c97cb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d97340-13d4-45c0-afcc-b72a241947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7de1142-efe1-43dc-88e9-565c009e08e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8cd9ed8-a48c-436d-8e16-86a648c97cb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5bb4c6b-4c4b-427e-a10e-f16ec3ca3556}" ma:internalName="TaxCatchAll" ma:showField="CatchAllData" ma:web="88cd9ed8-a48c-436d-8e16-86a648c97cb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8d97340-13d4-45c0-afcc-b72a24194787">
      <Terms xmlns="http://schemas.microsoft.com/office/infopath/2007/PartnerControls"/>
    </lcf76f155ced4ddcb4097134ff3c332f>
    <TaxCatchAll xmlns="88cd9ed8-a48c-436d-8e16-86a648c97cb3" xsi:nil="true"/>
  </documentManagement>
</p:properties>
</file>

<file path=customXml/itemProps1.xml><?xml version="1.0" encoding="utf-8"?>
<ds:datastoreItem xmlns:ds="http://schemas.openxmlformats.org/officeDocument/2006/customXml" ds:itemID="{3C7AAEA3-C830-4D8C-9742-FEB34ED268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d97340-13d4-45c0-afcc-b72a24194787"/>
    <ds:schemaRef ds:uri="88cd9ed8-a48c-436d-8e16-86a648c97cb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C9AACD-2FE5-4C6F-8EA9-B79EA55879EA}">
  <ds:schemaRefs>
    <ds:schemaRef ds:uri="http://schemas.microsoft.com/sharepoint/v3/contenttype/forms"/>
  </ds:schemaRefs>
</ds:datastoreItem>
</file>

<file path=customXml/itemProps3.xml><?xml version="1.0" encoding="utf-8"?>
<ds:datastoreItem xmlns:ds="http://schemas.openxmlformats.org/officeDocument/2006/customXml" ds:itemID="{F88D57ED-D834-4D5F-9DC3-E7E8578C9BFD}">
  <ds:schemaRefs>
    <ds:schemaRef ds:uri="http://schemas.microsoft.com/office/2006/metadata/properties"/>
    <ds:schemaRef ds:uri="http://schemas.microsoft.com/office/infopath/2007/PartnerControls"/>
    <ds:schemaRef ds:uri="58d97340-13d4-45c0-afcc-b72a24194787"/>
    <ds:schemaRef ds:uri="88cd9ed8-a48c-436d-8e16-86a648c97cb3"/>
  </ds:schemaRefs>
</ds:datastoreItem>
</file>

<file path=docProps/app.xml><?xml version="1.0" encoding="utf-8"?>
<Properties xmlns="http://schemas.openxmlformats.org/officeDocument/2006/extended-properties" xmlns:vt="http://schemas.openxmlformats.org/officeDocument/2006/docPropsVTypes">
  <Template>STM template</Template>
  <TotalTime>417</TotalTime>
  <Words>1037</Words>
  <Application>Microsoft Office PowerPoint</Application>
  <PresentationFormat>Widescreen</PresentationFormat>
  <Paragraphs>138</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SassoonCRInfant</vt:lpstr>
      <vt:lpstr>SassoonPrimary</vt:lpstr>
      <vt:lpstr>Office Theme</vt:lpstr>
      <vt:lpstr>  Meet the Teacher Evening</vt:lpstr>
      <vt:lpstr>Our Mission Statement   Learn and Grow as God’s Holy People</vt:lpstr>
      <vt:lpstr> Year 3 Daily Routine  </vt:lpstr>
      <vt:lpstr>Rewards and Consequences </vt:lpstr>
      <vt:lpstr>Homework – Hand out on Friday and return the following Thursday  </vt:lpstr>
      <vt:lpstr>Homework – Hand out on Friday and return the following Thursday  </vt:lpstr>
      <vt:lpstr>Year 3 Expectations and Routines </vt:lpstr>
      <vt:lpstr>Year 3 Expectations and Routines </vt:lpstr>
      <vt:lpstr>Year 3 Expectations and Routines </vt:lpstr>
      <vt:lpstr>Year 3 Expectations and Routines </vt:lpstr>
      <vt:lpstr>Assessment and reporting</vt:lpstr>
      <vt:lpstr>Uniform </vt:lpstr>
      <vt:lpstr>Uniform </vt:lpstr>
      <vt:lpstr>Attendance </vt:lpstr>
      <vt:lpstr>Educational visits </vt:lpstr>
      <vt:lpstr>PowerPoint Presentation</vt:lpstr>
      <vt:lpstr>ICT</vt:lpstr>
      <vt:lpstr>Dates for your Diary!</vt:lpstr>
      <vt:lpstr>Sacramental preparation</vt:lpstr>
      <vt:lpstr>How to contact us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Collins</dc:creator>
  <cp:lastModifiedBy>Sarah Chester</cp:lastModifiedBy>
  <cp:revision>27</cp:revision>
  <dcterms:created xsi:type="dcterms:W3CDTF">2022-09-06T12:41:29Z</dcterms:created>
  <dcterms:modified xsi:type="dcterms:W3CDTF">2023-09-12T18:45:43Z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0x010100EB2FC55CBA88BD4B881C70EE15320BD0</vt:lpwstr>
  </property>
  <property fmtid="{D5CDD505-2E9C-101B-9397-08002B2CF9AE}" pid="3" name="MediaServiceImageTags">
    <vt:lpwstr/>
  </property>
</Properties>
</file>