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3" r:id="rId9"/>
    <p:sldId id="260" r:id="rId10"/>
    <p:sldId id="264"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38D9E2-1738-4771-A1E0-14487F455C5B}" v="13" dt="2021-02-25T12:06:09.9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Fennell" userId="aa797888-11d4-442f-a187-123acc880b43" providerId="ADAL" clId="{B838D9E2-1738-4771-A1E0-14487F455C5B}"/>
    <pc:docChg chg="undo custSel modSld modMainMaster">
      <pc:chgData name="Michelle Fennell" userId="aa797888-11d4-442f-a187-123acc880b43" providerId="ADAL" clId="{B838D9E2-1738-4771-A1E0-14487F455C5B}" dt="2021-03-04T12:16:19.823" v="1084" actId="20577"/>
      <pc:docMkLst>
        <pc:docMk/>
      </pc:docMkLst>
      <pc:sldChg chg="addSp delSp modSp mod setBg">
        <pc:chgData name="Michelle Fennell" userId="aa797888-11d4-442f-a187-123acc880b43" providerId="ADAL" clId="{B838D9E2-1738-4771-A1E0-14487F455C5B}" dt="2021-02-24T16:37:12.729" v="34" actId="14100"/>
        <pc:sldMkLst>
          <pc:docMk/>
          <pc:sldMk cId="999430898" sldId="256"/>
        </pc:sldMkLst>
        <pc:spChg chg="mod">
          <ac:chgData name="Michelle Fennell" userId="aa797888-11d4-442f-a187-123acc880b43" providerId="ADAL" clId="{B838D9E2-1738-4771-A1E0-14487F455C5B}" dt="2021-02-24T16:31:17.202" v="17" actId="26606"/>
          <ac:spMkLst>
            <pc:docMk/>
            <pc:sldMk cId="999430898" sldId="256"/>
            <ac:spMk id="2" creationId="{429E6291-1853-4B7E-809E-CC09D8DF1BE6}"/>
          </ac:spMkLst>
        </pc:spChg>
        <pc:spChg chg="mod">
          <ac:chgData name="Michelle Fennell" userId="aa797888-11d4-442f-a187-123acc880b43" providerId="ADAL" clId="{B838D9E2-1738-4771-A1E0-14487F455C5B}" dt="2021-02-24T16:31:17.202" v="17" actId="26606"/>
          <ac:spMkLst>
            <pc:docMk/>
            <pc:sldMk cId="999430898" sldId="256"/>
            <ac:spMk id="3" creationId="{58F0A73F-AC08-4359-90C8-975D5ED48B47}"/>
          </ac:spMkLst>
        </pc:spChg>
        <pc:spChg chg="add del">
          <ac:chgData name="Michelle Fennell" userId="aa797888-11d4-442f-a187-123acc880b43" providerId="ADAL" clId="{B838D9E2-1738-4771-A1E0-14487F455C5B}" dt="2021-02-24T16:31:17.202" v="17" actId="26606"/>
          <ac:spMkLst>
            <pc:docMk/>
            <pc:sldMk cId="999430898" sldId="256"/>
            <ac:spMk id="13" creationId="{7BC0F8B1-F985-469B-8332-13DBC7665557}"/>
          </ac:spMkLst>
        </pc:spChg>
        <pc:spChg chg="add del">
          <ac:chgData name="Michelle Fennell" userId="aa797888-11d4-442f-a187-123acc880b43" providerId="ADAL" clId="{B838D9E2-1738-4771-A1E0-14487F455C5B}" dt="2021-02-24T16:31:17.202" v="17" actId="26606"/>
          <ac:spMkLst>
            <pc:docMk/>
            <pc:sldMk cId="999430898" sldId="256"/>
            <ac:spMk id="15" creationId="{89D15953-1642-4DD6-AD9E-01AA19247FF6}"/>
          </ac:spMkLst>
        </pc:spChg>
        <pc:spChg chg="add del">
          <ac:chgData name="Michelle Fennell" userId="aa797888-11d4-442f-a187-123acc880b43" providerId="ADAL" clId="{B838D9E2-1738-4771-A1E0-14487F455C5B}" dt="2021-02-24T16:31:17.202" v="17" actId="26606"/>
          <ac:spMkLst>
            <pc:docMk/>
            <pc:sldMk cId="999430898" sldId="256"/>
            <ac:spMk id="19" creationId="{FBF3780C-749F-4B50-9E1D-F2B1F6DBB7DD}"/>
          </ac:spMkLst>
        </pc:spChg>
        <pc:spChg chg="add del">
          <ac:chgData name="Michelle Fennell" userId="aa797888-11d4-442f-a187-123acc880b43" providerId="ADAL" clId="{B838D9E2-1738-4771-A1E0-14487F455C5B}" dt="2021-02-24T16:31:17.202" v="17" actId="26606"/>
          <ac:spMkLst>
            <pc:docMk/>
            <pc:sldMk cId="999430898" sldId="256"/>
            <ac:spMk id="24" creationId="{F6E384F5-137A-40B1-97F0-694CC6ECD59C}"/>
          </ac:spMkLst>
        </pc:spChg>
        <pc:spChg chg="add del">
          <ac:chgData name="Michelle Fennell" userId="aa797888-11d4-442f-a187-123acc880b43" providerId="ADAL" clId="{B838D9E2-1738-4771-A1E0-14487F455C5B}" dt="2021-02-24T16:31:17.202" v="17" actId="26606"/>
          <ac:spMkLst>
            <pc:docMk/>
            <pc:sldMk cId="999430898" sldId="256"/>
            <ac:spMk id="26" creationId="{9DBC4630-03DA-474F-BBCB-BA3AE6B317A4}"/>
          </ac:spMkLst>
        </pc:spChg>
        <pc:spChg chg="add del">
          <ac:chgData name="Michelle Fennell" userId="aa797888-11d4-442f-a187-123acc880b43" providerId="ADAL" clId="{B838D9E2-1738-4771-A1E0-14487F455C5B}" dt="2021-02-24T16:31:17.202" v="17" actId="26606"/>
          <ac:spMkLst>
            <pc:docMk/>
            <pc:sldMk cId="999430898" sldId="256"/>
            <ac:spMk id="28" creationId="{78418A25-6EAC-4140-BFE6-284E1925B5EE}"/>
          </ac:spMkLst>
        </pc:spChg>
        <pc:spChg chg="add del">
          <ac:chgData name="Michelle Fennell" userId="aa797888-11d4-442f-a187-123acc880b43" providerId="ADAL" clId="{B838D9E2-1738-4771-A1E0-14487F455C5B}" dt="2021-02-24T16:31:17.202" v="17" actId="26606"/>
          <ac:spMkLst>
            <pc:docMk/>
            <pc:sldMk cId="999430898" sldId="256"/>
            <ac:spMk id="30" creationId="{6B9D64DB-4D5C-4A91-B45F-F301E3174F9F}"/>
          </ac:spMkLst>
        </pc:spChg>
        <pc:spChg chg="add del">
          <ac:chgData name="Michelle Fennell" userId="aa797888-11d4-442f-a187-123acc880b43" providerId="ADAL" clId="{B838D9E2-1738-4771-A1E0-14487F455C5B}" dt="2021-02-24T16:31:17.202" v="17" actId="26606"/>
          <ac:spMkLst>
            <pc:docMk/>
            <pc:sldMk cId="999430898" sldId="256"/>
            <ac:spMk id="32" creationId="{CB14CE1B-4BC5-4EF2-BE3D-05E4F580B3DB}"/>
          </ac:spMkLst>
        </pc:spChg>
        <pc:picChg chg="mod">
          <ac:chgData name="Michelle Fennell" userId="aa797888-11d4-442f-a187-123acc880b43" providerId="ADAL" clId="{B838D9E2-1738-4771-A1E0-14487F455C5B}" dt="2021-02-24T16:31:17.202" v="17" actId="26606"/>
          <ac:picMkLst>
            <pc:docMk/>
            <pc:sldMk cId="999430898" sldId="256"/>
            <ac:picMk id="4" creationId="{2A59AFE8-CF97-4FAD-B324-F651D13781CA}"/>
          </ac:picMkLst>
        </pc:picChg>
        <pc:picChg chg="del">
          <ac:chgData name="Michelle Fennell" userId="aa797888-11d4-442f-a187-123acc880b43" providerId="ADAL" clId="{B838D9E2-1738-4771-A1E0-14487F455C5B}" dt="2021-02-24T16:29:25.635" v="8" actId="478"/>
          <ac:picMkLst>
            <pc:docMk/>
            <pc:sldMk cId="999430898" sldId="256"/>
            <ac:picMk id="5" creationId="{3912C072-364B-448C-BD40-032B47F04AEC}"/>
          </ac:picMkLst>
        </pc:picChg>
        <pc:picChg chg="mod">
          <ac:chgData name="Michelle Fennell" userId="aa797888-11d4-442f-a187-123acc880b43" providerId="ADAL" clId="{B838D9E2-1738-4771-A1E0-14487F455C5B}" dt="2021-02-24T16:31:17.202" v="17" actId="26606"/>
          <ac:picMkLst>
            <pc:docMk/>
            <pc:sldMk cId="999430898" sldId="256"/>
            <ac:picMk id="6" creationId="{2A72A85D-A9A3-4C3F-AA32-63A9FF4052FB}"/>
          </ac:picMkLst>
        </pc:picChg>
        <pc:picChg chg="mod">
          <ac:chgData name="Michelle Fennell" userId="aa797888-11d4-442f-a187-123acc880b43" providerId="ADAL" clId="{B838D9E2-1738-4771-A1E0-14487F455C5B}" dt="2021-02-24T16:31:17.202" v="17" actId="26606"/>
          <ac:picMkLst>
            <pc:docMk/>
            <pc:sldMk cId="999430898" sldId="256"/>
            <ac:picMk id="7" creationId="{08AE480A-A804-4F64-AEB5-38DF68893350}"/>
          </ac:picMkLst>
        </pc:picChg>
        <pc:picChg chg="mod ord">
          <ac:chgData name="Michelle Fennell" userId="aa797888-11d4-442f-a187-123acc880b43" providerId="ADAL" clId="{B838D9E2-1738-4771-A1E0-14487F455C5B}" dt="2021-02-24T16:31:17.202" v="17" actId="26606"/>
          <ac:picMkLst>
            <pc:docMk/>
            <pc:sldMk cId="999430898" sldId="256"/>
            <ac:picMk id="8" creationId="{915BFD06-2EAE-4ED4-B8A9-F3E0997AD016}"/>
          </ac:picMkLst>
        </pc:picChg>
        <pc:picChg chg="add mod ord">
          <ac:chgData name="Michelle Fennell" userId="aa797888-11d4-442f-a187-123acc880b43" providerId="ADAL" clId="{B838D9E2-1738-4771-A1E0-14487F455C5B}" dt="2021-02-24T16:31:17.202" v="17" actId="26606"/>
          <ac:picMkLst>
            <pc:docMk/>
            <pc:sldMk cId="999430898" sldId="256"/>
            <ac:picMk id="10" creationId="{FE61393D-142C-4BF0-8628-BBB4DAD9BB74}"/>
          </ac:picMkLst>
        </pc:picChg>
        <pc:picChg chg="add del mod">
          <ac:chgData name="Michelle Fennell" userId="aa797888-11d4-442f-a187-123acc880b43" providerId="ADAL" clId="{B838D9E2-1738-4771-A1E0-14487F455C5B}" dt="2021-02-24T16:36:02.024" v="22" actId="478"/>
          <ac:picMkLst>
            <pc:docMk/>
            <pc:sldMk cId="999430898" sldId="256"/>
            <ac:picMk id="12" creationId="{F21DFA68-FF04-49C7-93C6-C2775C27BDCC}"/>
          </ac:picMkLst>
        </pc:picChg>
        <pc:picChg chg="add mod">
          <ac:chgData name="Michelle Fennell" userId="aa797888-11d4-442f-a187-123acc880b43" providerId="ADAL" clId="{B838D9E2-1738-4771-A1E0-14487F455C5B}" dt="2021-02-24T16:37:12.729" v="34" actId="14100"/>
          <ac:picMkLst>
            <pc:docMk/>
            <pc:sldMk cId="999430898" sldId="256"/>
            <ac:picMk id="16" creationId="{54162E50-A555-4272-B797-C5D5037D75C3}"/>
          </ac:picMkLst>
        </pc:picChg>
        <pc:cxnChg chg="add del">
          <ac:chgData name="Michelle Fennell" userId="aa797888-11d4-442f-a187-123acc880b43" providerId="ADAL" clId="{B838D9E2-1738-4771-A1E0-14487F455C5B}" dt="2021-02-24T16:31:17.202" v="17" actId="26606"/>
          <ac:cxnSpMkLst>
            <pc:docMk/>
            <pc:sldMk cId="999430898" sldId="256"/>
            <ac:cxnSpMk id="17" creationId="{1918D9D3-1370-4FF6-9DFC-9F87F9039590}"/>
          </ac:cxnSpMkLst>
        </pc:cxnChg>
      </pc:sldChg>
      <pc:sldChg chg="addSp modSp mod">
        <pc:chgData name="Michelle Fennell" userId="aa797888-11d4-442f-a187-123acc880b43" providerId="ADAL" clId="{B838D9E2-1738-4771-A1E0-14487F455C5B}" dt="2021-02-24T16:37:18.409" v="35" actId="14100"/>
        <pc:sldMkLst>
          <pc:docMk/>
          <pc:sldMk cId="395013300" sldId="257"/>
        </pc:sldMkLst>
        <pc:picChg chg="add mod">
          <ac:chgData name="Michelle Fennell" userId="aa797888-11d4-442f-a187-123acc880b43" providerId="ADAL" clId="{B838D9E2-1738-4771-A1E0-14487F455C5B}" dt="2021-02-24T16:37:18.409" v="35" actId="14100"/>
          <ac:picMkLst>
            <pc:docMk/>
            <pc:sldMk cId="395013300" sldId="257"/>
            <ac:picMk id="3" creationId="{7DD73005-5EB5-4624-9971-8C2CDBC9F455}"/>
          </ac:picMkLst>
        </pc:picChg>
      </pc:sldChg>
      <pc:sldChg chg="addSp modSp mod">
        <pc:chgData name="Michelle Fennell" userId="aa797888-11d4-442f-a187-123acc880b43" providerId="ADAL" clId="{B838D9E2-1738-4771-A1E0-14487F455C5B}" dt="2021-02-24T16:37:51.961" v="41" actId="1076"/>
        <pc:sldMkLst>
          <pc:docMk/>
          <pc:sldMk cId="2053677773" sldId="258"/>
        </pc:sldMkLst>
        <pc:picChg chg="add mod">
          <ac:chgData name="Michelle Fennell" userId="aa797888-11d4-442f-a187-123acc880b43" providerId="ADAL" clId="{B838D9E2-1738-4771-A1E0-14487F455C5B}" dt="2021-02-24T16:37:51.961" v="41" actId="1076"/>
          <ac:picMkLst>
            <pc:docMk/>
            <pc:sldMk cId="2053677773" sldId="258"/>
            <ac:picMk id="7" creationId="{04CA8F54-DBAC-44B4-AD29-9F90BD4AE01D}"/>
          </ac:picMkLst>
        </pc:picChg>
      </pc:sldChg>
      <pc:sldChg chg="addSp modSp mod">
        <pc:chgData name="Michelle Fennell" userId="aa797888-11d4-442f-a187-123acc880b43" providerId="ADAL" clId="{B838D9E2-1738-4771-A1E0-14487F455C5B}" dt="2021-03-04T12:05:23.526" v="1006" actId="20577"/>
        <pc:sldMkLst>
          <pc:docMk/>
          <pc:sldMk cId="2024789968" sldId="259"/>
        </pc:sldMkLst>
        <pc:graphicFrameChg chg="modGraphic">
          <ac:chgData name="Michelle Fennell" userId="aa797888-11d4-442f-a187-123acc880b43" providerId="ADAL" clId="{B838D9E2-1738-4771-A1E0-14487F455C5B}" dt="2021-03-04T12:05:23.526" v="1006" actId="20577"/>
          <ac:graphicFrameMkLst>
            <pc:docMk/>
            <pc:sldMk cId="2024789968" sldId="259"/>
            <ac:graphicFrameMk id="6" creationId="{BEA28A5C-5C65-4D40-B17C-DF392A236C29}"/>
          </ac:graphicFrameMkLst>
        </pc:graphicFrameChg>
        <pc:picChg chg="add mod">
          <ac:chgData name="Michelle Fennell" userId="aa797888-11d4-442f-a187-123acc880b43" providerId="ADAL" clId="{B838D9E2-1738-4771-A1E0-14487F455C5B}" dt="2021-02-24T16:37:29.418" v="37" actId="1076"/>
          <ac:picMkLst>
            <pc:docMk/>
            <pc:sldMk cId="2024789968" sldId="259"/>
            <ac:picMk id="5" creationId="{78577688-F54D-4208-9F8E-A477FF86963D}"/>
          </ac:picMkLst>
        </pc:picChg>
      </pc:sldChg>
      <pc:sldChg chg="addSp modSp mod">
        <pc:chgData name="Michelle Fennell" userId="aa797888-11d4-442f-a187-123acc880b43" providerId="ADAL" clId="{B838D9E2-1738-4771-A1E0-14487F455C5B}" dt="2021-03-04T12:08:11.356" v="1075" actId="20577"/>
        <pc:sldMkLst>
          <pc:docMk/>
          <pc:sldMk cId="1670665034" sldId="260"/>
        </pc:sldMkLst>
        <pc:graphicFrameChg chg="modGraphic">
          <ac:chgData name="Michelle Fennell" userId="aa797888-11d4-442f-a187-123acc880b43" providerId="ADAL" clId="{B838D9E2-1738-4771-A1E0-14487F455C5B}" dt="2021-03-04T12:08:11.356" v="1075" actId="20577"/>
          <ac:graphicFrameMkLst>
            <pc:docMk/>
            <pc:sldMk cId="1670665034" sldId="260"/>
            <ac:graphicFrameMk id="4" creationId="{5613058C-FCFB-4BE5-AA82-F8FDFFAD85C6}"/>
          </ac:graphicFrameMkLst>
        </pc:graphicFrameChg>
        <pc:picChg chg="add mod">
          <ac:chgData name="Michelle Fennell" userId="aa797888-11d4-442f-a187-123acc880b43" providerId="ADAL" clId="{B838D9E2-1738-4771-A1E0-14487F455C5B}" dt="2021-02-24T16:38:13.577" v="46" actId="1076"/>
          <ac:picMkLst>
            <pc:docMk/>
            <pc:sldMk cId="1670665034" sldId="260"/>
            <ac:picMk id="5" creationId="{8D200FD0-04BC-4A06-868A-9F0966D9D7FE}"/>
          </ac:picMkLst>
        </pc:picChg>
      </pc:sldChg>
      <pc:sldChg chg="addSp modSp mod">
        <pc:chgData name="Michelle Fennell" userId="aa797888-11d4-442f-a187-123acc880b43" providerId="ADAL" clId="{B838D9E2-1738-4771-A1E0-14487F455C5B}" dt="2021-03-04T12:07:23.452" v="1052" actId="20577"/>
        <pc:sldMkLst>
          <pc:docMk/>
          <pc:sldMk cId="3110897152" sldId="263"/>
        </pc:sldMkLst>
        <pc:graphicFrameChg chg="modGraphic">
          <ac:chgData name="Michelle Fennell" userId="aa797888-11d4-442f-a187-123acc880b43" providerId="ADAL" clId="{B838D9E2-1738-4771-A1E0-14487F455C5B}" dt="2021-03-04T12:07:23.452" v="1052" actId="20577"/>
          <ac:graphicFrameMkLst>
            <pc:docMk/>
            <pc:sldMk cId="3110897152" sldId="263"/>
            <ac:graphicFrameMk id="6" creationId="{BEA28A5C-5C65-4D40-B17C-DF392A236C29}"/>
          </ac:graphicFrameMkLst>
        </pc:graphicFrameChg>
        <pc:picChg chg="add mod">
          <ac:chgData name="Michelle Fennell" userId="aa797888-11d4-442f-a187-123acc880b43" providerId="ADAL" clId="{B838D9E2-1738-4771-A1E0-14487F455C5B}" dt="2021-02-24T16:38:04.890" v="44" actId="1076"/>
          <ac:picMkLst>
            <pc:docMk/>
            <pc:sldMk cId="3110897152" sldId="263"/>
            <ac:picMk id="5" creationId="{E05C69D5-5AC4-41CD-8761-21409544A3DA}"/>
          </ac:picMkLst>
        </pc:picChg>
      </pc:sldChg>
      <pc:sldChg chg="addSp modSp mod">
        <pc:chgData name="Michelle Fennell" userId="aa797888-11d4-442f-a187-123acc880b43" providerId="ADAL" clId="{B838D9E2-1738-4771-A1E0-14487F455C5B}" dt="2021-03-04T08:43:09.417" v="963" actId="20577"/>
        <pc:sldMkLst>
          <pc:docMk/>
          <pc:sldMk cId="963850854" sldId="264"/>
        </pc:sldMkLst>
        <pc:graphicFrameChg chg="modGraphic">
          <ac:chgData name="Michelle Fennell" userId="aa797888-11d4-442f-a187-123acc880b43" providerId="ADAL" clId="{B838D9E2-1738-4771-A1E0-14487F455C5B}" dt="2021-03-04T08:43:09.417" v="963" actId="20577"/>
          <ac:graphicFrameMkLst>
            <pc:docMk/>
            <pc:sldMk cId="963850854" sldId="264"/>
            <ac:graphicFrameMk id="4" creationId="{5613058C-FCFB-4BE5-AA82-F8FDFFAD85C6}"/>
          </ac:graphicFrameMkLst>
        </pc:graphicFrameChg>
        <pc:picChg chg="add mod">
          <ac:chgData name="Michelle Fennell" userId="aa797888-11d4-442f-a187-123acc880b43" providerId="ADAL" clId="{B838D9E2-1738-4771-A1E0-14487F455C5B}" dt="2021-02-24T16:38:18.873" v="48" actId="1076"/>
          <ac:picMkLst>
            <pc:docMk/>
            <pc:sldMk cId="963850854" sldId="264"/>
            <ac:picMk id="5" creationId="{3C22510F-B587-43A3-B5E2-A2321F992986}"/>
          </ac:picMkLst>
        </pc:picChg>
      </pc:sldChg>
      <pc:sldChg chg="addSp modSp mod">
        <pc:chgData name="Michelle Fennell" userId="aa797888-11d4-442f-a187-123acc880b43" providerId="ADAL" clId="{B838D9E2-1738-4771-A1E0-14487F455C5B}" dt="2021-03-04T12:16:19.823" v="1084" actId="20577"/>
        <pc:sldMkLst>
          <pc:docMk/>
          <pc:sldMk cId="169275902" sldId="265"/>
        </pc:sldMkLst>
        <pc:graphicFrameChg chg="mod modGraphic">
          <ac:chgData name="Michelle Fennell" userId="aa797888-11d4-442f-a187-123acc880b43" providerId="ADAL" clId="{B838D9E2-1738-4771-A1E0-14487F455C5B}" dt="2021-03-04T12:16:19.823" v="1084" actId="20577"/>
          <ac:graphicFrameMkLst>
            <pc:docMk/>
            <pc:sldMk cId="169275902" sldId="265"/>
            <ac:graphicFrameMk id="4" creationId="{5613058C-FCFB-4BE5-AA82-F8FDFFAD85C6}"/>
          </ac:graphicFrameMkLst>
        </pc:graphicFrameChg>
        <pc:picChg chg="add mod">
          <ac:chgData name="Michelle Fennell" userId="aa797888-11d4-442f-a187-123acc880b43" providerId="ADAL" clId="{B838D9E2-1738-4771-A1E0-14487F455C5B}" dt="2021-02-24T16:38:33.578" v="51" actId="1076"/>
          <ac:picMkLst>
            <pc:docMk/>
            <pc:sldMk cId="169275902" sldId="265"/>
            <ac:picMk id="5" creationId="{60DAA648-0BF4-49D8-91B5-260152A7DECA}"/>
          </ac:picMkLst>
        </pc:picChg>
      </pc:sldChg>
      <pc:sldChg chg="addSp modSp mod">
        <pc:chgData name="Michelle Fennell" userId="aa797888-11d4-442f-a187-123acc880b43" providerId="ADAL" clId="{B838D9E2-1738-4771-A1E0-14487F455C5B}" dt="2021-03-04T08:43:47.067" v="976" actId="20577"/>
        <pc:sldMkLst>
          <pc:docMk/>
          <pc:sldMk cId="313934056" sldId="266"/>
        </pc:sldMkLst>
        <pc:graphicFrameChg chg="modGraphic">
          <ac:chgData name="Michelle Fennell" userId="aa797888-11d4-442f-a187-123acc880b43" providerId="ADAL" clId="{B838D9E2-1738-4771-A1E0-14487F455C5B}" dt="2021-03-04T08:43:47.067" v="976" actId="20577"/>
          <ac:graphicFrameMkLst>
            <pc:docMk/>
            <pc:sldMk cId="313934056" sldId="266"/>
            <ac:graphicFrameMk id="4" creationId="{5613058C-FCFB-4BE5-AA82-F8FDFFAD85C6}"/>
          </ac:graphicFrameMkLst>
        </pc:graphicFrameChg>
        <pc:picChg chg="add mod">
          <ac:chgData name="Michelle Fennell" userId="aa797888-11d4-442f-a187-123acc880b43" providerId="ADAL" clId="{B838D9E2-1738-4771-A1E0-14487F455C5B}" dt="2021-02-24T16:38:53.433" v="56" actId="1076"/>
          <ac:picMkLst>
            <pc:docMk/>
            <pc:sldMk cId="313934056" sldId="266"/>
            <ac:picMk id="5" creationId="{EE4ED9E6-9E3B-435F-A0D7-2A5BA79EE1C3}"/>
          </ac:picMkLst>
        </pc:picChg>
      </pc:sldChg>
      <pc:sldMasterChg chg="setBg modSldLayout">
        <pc:chgData name="Michelle Fennell" userId="aa797888-11d4-442f-a187-123acc880b43" providerId="ADAL" clId="{B838D9E2-1738-4771-A1E0-14487F455C5B}" dt="2021-02-24T16:31:30.937" v="18"/>
        <pc:sldMasterMkLst>
          <pc:docMk/>
          <pc:sldMasterMk cId="4166979778" sldId="2147483648"/>
        </pc:sldMasterMkLst>
        <pc:sldLayoutChg chg="setBg">
          <pc:chgData name="Michelle Fennell" userId="aa797888-11d4-442f-a187-123acc880b43" providerId="ADAL" clId="{B838D9E2-1738-4771-A1E0-14487F455C5B}" dt="2021-02-24T16:31:30.937" v="18"/>
          <pc:sldLayoutMkLst>
            <pc:docMk/>
            <pc:sldMasterMk cId="4166979778" sldId="2147483648"/>
            <pc:sldLayoutMk cId="2456258002" sldId="2147483649"/>
          </pc:sldLayoutMkLst>
        </pc:sldLayoutChg>
        <pc:sldLayoutChg chg="setBg">
          <pc:chgData name="Michelle Fennell" userId="aa797888-11d4-442f-a187-123acc880b43" providerId="ADAL" clId="{B838D9E2-1738-4771-A1E0-14487F455C5B}" dt="2021-02-24T16:31:30.937" v="18"/>
          <pc:sldLayoutMkLst>
            <pc:docMk/>
            <pc:sldMasterMk cId="4166979778" sldId="2147483648"/>
            <pc:sldLayoutMk cId="2653606776" sldId="2147483650"/>
          </pc:sldLayoutMkLst>
        </pc:sldLayoutChg>
        <pc:sldLayoutChg chg="setBg">
          <pc:chgData name="Michelle Fennell" userId="aa797888-11d4-442f-a187-123acc880b43" providerId="ADAL" clId="{B838D9E2-1738-4771-A1E0-14487F455C5B}" dt="2021-02-24T16:31:30.937" v="18"/>
          <pc:sldLayoutMkLst>
            <pc:docMk/>
            <pc:sldMasterMk cId="4166979778" sldId="2147483648"/>
            <pc:sldLayoutMk cId="3036214028" sldId="2147483651"/>
          </pc:sldLayoutMkLst>
        </pc:sldLayoutChg>
        <pc:sldLayoutChg chg="setBg">
          <pc:chgData name="Michelle Fennell" userId="aa797888-11d4-442f-a187-123acc880b43" providerId="ADAL" clId="{B838D9E2-1738-4771-A1E0-14487F455C5B}" dt="2021-02-24T16:31:30.937" v="18"/>
          <pc:sldLayoutMkLst>
            <pc:docMk/>
            <pc:sldMasterMk cId="4166979778" sldId="2147483648"/>
            <pc:sldLayoutMk cId="2312598603" sldId="2147483652"/>
          </pc:sldLayoutMkLst>
        </pc:sldLayoutChg>
        <pc:sldLayoutChg chg="setBg">
          <pc:chgData name="Michelle Fennell" userId="aa797888-11d4-442f-a187-123acc880b43" providerId="ADAL" clId="{B838D9E2-1738-4771-A1E0-14487F455C5B}" dt="2021-02-24T16:31:30.937" v="18"/>
          <pc:sldLayoutMkLst>
            <pc:docMk/>
            <pc:sldMasterMk cId="4166979778" sldId="2147483648"/>
            <pc:sldLayoutMk cId="2633270146" sldId="2147483653"/>
          </pc:sldLayoutMkLst>
        </pc:sldLayoutChg>
        <pc:sldLayoutChg chg="setBg">
          <pc:chgData name="Michelle Fennell" userId="aa797888-11d4-442f-a187-123acc880b43" providerId="ADAL" clId="{B838D9E2-1738-4771-A1E0-14487F455C5B}" dt="2021-02-24T16:31:30.937" v="18"/>
          <pc:sldLayoutMkLst>
            <pc:docMk/>
            <pc:sldMasterMk cId="4166979778" sldId="2147483648"/>
            <pc:sldLayoutMk cId="2705397132" sldId="2147483654"/>
          </pc:sldLayoutMkLst>
        </pc:sldLayoutChg>
        <pc:sldLayoutChg chg="setBg">
          <pc:chgData name="Michelle Fennell" userId="aa797888-11d4-442f-a187-123acc880b43" providerId="ADAL" clId="{B838D9E2-1738-4771-A1E0-14487F455C5B}" dt="2021-02-24T16:31:30.937" v="18"/>
          <pc:sldLayoutMkLst>
            <pc:docMk/>
            <pc:sldMasterMk cId="4166979778" sldId="2147483648"/>
            <pc:sldLayoutMk cId="1802909878" sldId="2147483655"/>
          </pc:sldLayoutMkLst>
        </pc:sldLayoutChg>
        <pc:sldLayoutChg chg="setBg">
          <pc:chgData name="Michelle Fennell" userId="aa797888-11d4-442f-a187-123acc880b43" providerId="ADAL" clId="{B838D9E2-1738-4771-A1E0-14487F455C5B}" dt="2021-02-24T16:31:30.937" v="18"/>
          <pc:sldLayoutMkLst>
            <pc:docMk/>
            <pc:sldMasterMk cId="4166979778" sldId="2147483648"/>
            <pc:sldLayoutMk cId="4197756917" sldId="2147483656"/>
          </pc:sldLayoutMkLst>
        </pc:sldLayoutChg>
        <pc:sldLayoutChg chg="setBg">
          <pc:chgData name="Michelle Fennell" userId="aa797888-11d4-442f-a187-123acc880b43" providerId="ADAL" clId="{B838D9E2-1738-4771-A1E0-14487F455C5B}" dt="2021-02-24T16:31:30.937" v="18"/>
          <pc:sldLayoutMkLst>
            <pc:docMk/>
            <pc:sldMasterMk cId="4166979778" sldId="2147483648"/>
            <pc:sldLayoutMk cId="2595553368" sldId="2147483657"/>
          </pc:sldLayoutMkLst>
        </pc:sldLayoutChg>
        <pc:sldLayoutChg chg="setBg">
          <pc:chgData name="Michelle Fennell" userId="aa797888-11d4-442f-a187-123acc880b43" providerId="ADAL" clId="{B838D9E2-1738-4771-A1E0-14487F455C5B}" dt="2021-02-24T16:31:30.937" v="18"/>
          <pc:sldLayoutMkLst>
            <pc:docMk/>
            <pc:sldMasterMk cId="4166979778" sldId="2147483648"/>
            <pc:sldLayoutMk cId="3921666653" sldId="2147483658"/>
          </pc:sldLayoutMkLst>
        </pc:sldLayoutChg>
        <pc:sldLayoutChg chg="setBg">
          <pc:chgData name="Michelle Fennell" userId="aa797888-11d4-442f-a187-123acc880b43" providerId="ADAL" clId="{B838D9E2-1738-4771-A1E0-14487F455C5B}" dt="2021-02-24T16:31:30.937" v="18"/>
          <pc:sldLayoutMkLst>
            <pc:docMk/>
            <pc:sldMasterMk cId="4166979778" sldId="2147483648"/>
            <pc:sldLayoutMk cId="3123057442" sldId="2147483659"/>
          </pc:sldLayoutMkLst>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55417-7F18-481B-B127-13A8B7050094}"/>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86D820C-11B6-4294-8F3F-B760941421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87E9AEB-7DAA-4158-A143-6A30E74C8AC1}"/>
              </a:ext>
            </a:extLst>
          </p:cNvPr>
          <p:cNvSpPr>
            <a:spLocks noGrp="1"/>
          </p:cNvSpPr>
          <p:nvPr>
            <p:ph type="dt" sz="half" idx="10"/>
          </p:nvPr>
        </p:nvSpPr>
        <p:spPr/>
        <p:txBody>
          <a:bodyPr/>
          <a:lstStyle/>
          <a:p>
            <a:fld id="{C4440CB0-C7B3-4435-B7C8-1F71FF7CBCF7}" type="datetimeFigureOut">
              <a:rPr lang="en-GB" smtClean="0"/>
              <a:t>08/03/2021</a:t>
            </a:fld>
            <a:endParaRPr lang="en-GB"/>
          </a:p>
        </p:txBody>
      </p:sp>
      <p:sp>
        <p:nvSpPr>
          <p:cNvPr id="5" name="Footer Placeholder 4">
            <a:extLst>
              <a:ext uri="{FF2B5EF4-FFF2-40B4-BE49-F238E27FC236}">
                <a16:creationId xmlns:a16="http://schemas.microsoft.com/office/drawing/2014/main" id="{21C3AC24-EF0C-4F53-95E5-D0A1256590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E58746-C4A5-4822-988A-AA58A97295D3}"/>
              </a:ext>
            </a:extLst>
          </p:cNvPr>
          <p:cNvSpPr>
            <a:spLocks noGrp="1"/>
          </p:cNvSpPr>
          <p:nvPr>
            <p:ph type="sldNum" sz="quarter" idx="12"/>
          </p:nvPr>
        </p:nvSpPr>
        <p:spPr/>
        <p:txBody>
          <a:bodyPr/>
          <a:lstStyle/>
          <a:p>
            <a:fld id="{69A07746-A0DA-4C19-998F-DBC533616146}" type="slidenum">
              <a:rPr lang="en-GB" smtClean="0"/>
              <a:t>‹#›</a:t>
            </a:fld>
            <a:endParaRPr lang="en-GB"/>
          </a:p>
        </p:txBody>
      </p:sp>
      <p:pic>
        <p:nvPicPr>
          <p:cNvPr id="8" name="Picture 7" descr="A close up of a device&#10;&#10;Description automatically generated">
            <a:extLst>
              <a:ext uri="{FF2B5EF4-FFF2-40B4-BE49-F238E27FC236}">
                <a16:creationId xmlns:a16="http://schemas.microsoft.com/office/drawing/2014/main" id="{897FB5A1-B9C6-4A3F-BD21-0CA6D0D1A8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450" y="6038053"/>
            <a:ext cx="2358289" cy="683422"/>
          </a:xfrm>
          <a:prstGeom prst="rect">
            <a:avLst/>
          </a:prstGeom>
        </p:spPr>
      </p:pic>
      <p:pic>
        <p:nvPicPr>
          <p:cNvPr id="10" name="Picture 9" descr="A picture containing food&#10;&#10;Description automatically generated">
            <a:extLst>
              <a:ext uri="{FF2B5EF4-FFF2-40B4-BE49-F238E27FC236}">
                <a16:creationId xmlns:a16="http://schemas.microsoft.com/office/drawing/2014/main" id="{3AE7BF25-1307-463A-9F87-04D683AD98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18459" y="6009826"/>
            <a:ext cx="2955080" cy="693048"/>
          </a:xfrm>
          <a:prstGeom prst="rect">
            <a:avLst/>
          </a:prstGeom>
        </p:spPr>
      </p:pic>
    </p:spTree>
    <p:extLst>
      <p:ext uri="{BB962C8B-B14F-4D97-AF65-F5344CB8AC3E}">
        <p14:creationId xmlns:p14="http://schemas.microsoft.com/office/powerpoint/2010/main" val="2456258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B24EA-F94C-4B3E-A413-51E86216B46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5163B7-B099-40EB-A4B9-DD4CE77794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3DD3AC-9EED-4B88-83D0-2627EA7EBC02}"/>
              </a:ext>
            </a:extLst>
          </p:cNvPr>
          <p:cNvSpPr>
            <a:spLocks noGrp="1"/>
          </p:cNvSpPr>
          <p:nvPr>
            <p:ph type="dt" sz="half" idx="10"/>
          </p:nvPr>
        </p:nvSpPr>
        <p:spPr/>
        <p:txBody>
          <a:bodyPr/>
          <a:lstStyle/>
          <a:p>
            <a:fld id="{C4440CB0-C7B3-4435-B7C8-1F71FF7CBCF7}" type="datetimeFigureOut">
              <a:rPr lang="en-GB" smtClean="0"/>
              <a:t>08/03/2021</a:t>
            </a:fld>
            <a:endParaRPr lang="en-GB"/>
          </a:p>
        </p:txBody>
      </p:sp>
      <p:sp>
        <p:nvSpPr>
          <p:cNvPr id="5" name="Footer Placeholder 4">
            <a:extLst>
              <a:ext uri="{FF2B5EF4-FFF2-40B4-BE49-F238E27FC236}">
                <a16:creationId xmlns:a16="http://schemas.microsoft.com/office/drawing/2014/main" id="{E4E9D835-A62B-4C6B-B28F-9FD12E23EC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F76CAD-3869-47F2-90A8-57F002FB16FB}"/>
              </a:ext>
            </a:extLst>
          </p:cNvPr>
          <p:cNvSpPr>
            <a:spLocks noGrp="1"/>
          </p:cNvSpPr>
          <p:nvPr>
            <p:ph type="sldNum" sz="quarter" idx="12"/>
          </p:nvPr>
        </p:nvSpPr>
        <p:spPr/>
        <p:txBody>
          <a:bodyPr/>
          <a:lstStyle/>
          <a:p>
            <a:fld id="{69A07746-A0DA-4C19-998F-DBC533616146}" type="slidenum">
              <a:rPr lang="en-GB" smtClean="0"/>
              <a:t>‹#›</a:t>
            </a:fld>
            <a:endParaRPr lang="en-GB"/>
          </a:p>
        </p:txBody>
      </p:sp>
    </p:spTree>
    <p:extLst>
      <p:ext uri="{BB962C8B-B14F-4D97-AF65-F5344CB8AC3E}">
        <p14:creationId xmlns:p14="http://schemas.microsoft.com/office/powerpoint/2010/main" val="3921666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1054A0-5F30-40BF-A3C7-C222B27C60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6F27C38-A9C7-42A7-BC1A-A5D9B218BB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13D0AD-8C76-48F8-AD94-153E750C28C3}"/>
              </a:ext>
            </a:extLst>
          </p:cNvPr>
          <p:cNvSpPr>
            <a:spLocks noGrp="1"/>
          </p:cNvSpPr>
          <p:nvPr>
            <p:ph type="dt" sz="half" idx="10"/>
          </p:nvPr>
        </p:nvSpPr>
        <p:spPr/>
        <p:txBody>
          <a:bodyPr/>
          <a:lstStyle/>
          <a:p>
            <a:fld id="{C4440CB0-C7B3-4435-B7C8-1F71FF7CBCF7}" type="datetimeFigureOut">
              <a:rPr lang="en-GB" smtClean="0"/>
              <a:t>08/03/2021</a:t>
            </a:fld>
            <a:endParaRPr lang="en-GB"/>
          </a:p>
        </p:txBody>
      </p:sp>
      <p:sp>
        <p:nvSpPr>
          <p:cNvPr id="5" name="Footer Placeholder 4">
            <a:extLst>
              <a:ext uri="{FF2B5EF4-FFF2-40B4-BE49-F238E27FC236}">
                <a16:creationId xmlns:a16="http://schemas.microsoft.com/office/drawing/2014/main" id="{85BE1012-0246-48C8-AB79-6731FFA8F7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33C9C6-5FEF-4F0F-87ED-96668BE33602}"/>
              </a:ext>
            </a:extLst>
          </p:cNvPr>
          <p:cNvSpPr>
            <a:spLocks noGrp="1"/>
          </p:cNvSpPr>
          <p:nvPr>
            <p:ph type="sldNum" sz="quarter" idx="12"/>
          </p:nvPr>
        </p:nvSpPr>
        <p:spPr/>
        <p:txBody>
          <a:bodyPr/>
          <a:lstStyle/>
          <a:p>
            <a:fld id="{69A07746-A0DA-4C19-998F-DBC533616146}" type="slidenum">
              <a:rPr lang="en-GB" smtClean="0"/>
              <a:t>‹#›</a:t>
            </a:fld>
            <a:endParaRPr lang="en-GB"/>
          </a:p>
        </p:txBody>
      </p:sp>
    </p:spTree>
    <p:extLst>
      <p:ext uri="{BB962C8B-B14F-4D97-AF65-F5344CB8AC3E}">
        <p14:creationId xmlns:p14="http://schemas.microsoft.com/office/powerpoint/2010/main" val="3123057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8EDCB-C641-465B-B027-2BA401C1DCB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E113A8-2B4D-44EA-A57D-6B9DA1E224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4B0907-316B-4ED0-A59C-830B3740C01A}"/>
              </a:ext>
            </a:extLst>
          </p:cNvPr>
          <p:cNvSpPr>
            <a:spLocks noGrp="1"/>
          </p:cNvSpPr>
          <p:nvPr>
            <p:ph type="dt" sz="half" idx="10"/>
          </p:nvPr>
        </p:nvSpPr>
        <p:spPr/>
        <p:txBody>
          <a:bodyPr/>
          <a:lstStyle/>
          <a:p>
            <a:fld id="{C4440CB0-C7B3-4435-B7C8-1F71FF7CBCF7}" type="datetimeFigureOut">
              <a:rPr lang="en-GB" smtClean="0"/>
              <a:t>08/03/2021</a:t>
            </a:fld>
            <a:endParaRPr lang="en-GB"/>
          </a:p>
        </p:txBody>
      </p:sp>
      <p:sp>
        <p:nvSpPr>
          <p:cNvPr id="5" name="Footer Placeholder 4">
            <a:extLst>
              <a:ext uri="{FF2B5EF4-FFF2-40B4-BE49-F238E27FC236}">
                <a16:creationId xmlns:a16="http://schemas.microsoft.com/office/drawing/2014/main" id="{8720E879-5379-4B3B-B822-9882301C1E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193617-0132-496A-AFB1-B423F3480836}"/>
              </a:ext>
            </a:extLst>
          </p:cNvPr>
          <p:cNvSpPr>
            <a:spLocks noGrp="1"/>
          </p:cNvSpPr>
          <p:nvPr>
            <p:ph type="sldNum" sz="quarter" idx="12"/>
          </p:nvPr>
        </p:nvSpPr>
        <p:spPr/>
        <p:txBody>
          <a:bodyPr/>
          <a:lstStyle/>
          <a:p>
            <a:fld id="{69A07746-A0DA-4C19-998F-DBC533616146}" type="slidenum">
              <a:rPr lang="en-GB" smtClean="0"/>
              <a:t>‹#›</a:t>
            </a:fld>
            <a:endParaRPr lang="en-GB"/>
          </a:p>
        </p:txBody>
      </p:sp>
    </p:spTree>
    <p:extLst>
      <p:ext uri="{BB962C8B-B14F-4D97-AF65-F5344CB8AC3E}">
        <p14:creationId xmlns:p14="http://schemas.microsoft.com/office/powerpoint/2010/main" val="2653606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BFCD2-2E34-4CE1-BDA5-276C91E545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9DA6B6B-7ABD-461B-85D7-DE595B2BC0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16E49B-3074-4679-8D7E-9818364AA6F2}"/>
              </a:ext>
            </a:extLst>
          </p:cNvPr>
          <p:cNvSpPr>
            <a:spLocks noGrp="1"/>
          </p:cNvSpPr>
          <p:nvPr>
            <p:ph type="dt" sz="half" idx="10"/>
          </p:nvPr>
        </p:nvSpPr>
        <p:spPr/>
        <p:txBody>
          <a:bodyPr/>
          <a:lstStyle/>
          <a:p>
            <a:fld id="{C4440CB0-C7B3-4435-B7C8-1F71FF7CBCF7}" type="datetimeFigureOut">
              <a:rPr lang="en-GB" smtClean="0"/>
              <a:t>08/03/2021</a:t>
            </a:fld>
            <a:endParaRPr lang="en-GB"/>
          </a:p>
        </p:txBody>
      </p:sp>
      <p:sp>
        <p:nvSpPr>
          <p:cNvPr id="5" name="Footer Placeholder 4">
            <a:extLst>
              <a:ext uri="{FF2B5EF4-FFF2-40B4-BE49-F238E27FC236}">
                <a16:creationId xmlns:a16="http://schemas.microsoft.com/office/drawing/2014/main" id="{98433CBE-4249-4EB2-A423-CBB0491F68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D58FE-4050-4F93-8A53-7C093DA7270E}"/>
              </a:ext>
            </a:extLst>
          </p:cNvPr>
          <p:cNvSpPr>
            <a:spLocks noGrp="1"/>
          </p:cNvSpPr>
          <p:nvPr>
            <p:ph type="sldNum" sz="quarter" idx="12"/>
          </p:nvPr>
        </p:nvSpPr>
        <p:spPr/>
        <p:txBody>
          <a:bodyPr/>
          <a:lstStyle/>
          <a:p>
            <a:fld id="{69A07746-A0DA-4C19-998F-DBC533616146}" type="slidenum">
              <a:rPr lang="en-GB" smtClean="0"/>
              <a:t>‹#›</a:t>
            </a:fld>
            <a:endParaRPr lang="en-GB"/>
          </a:p>
        </p:txBody>
      </p:sp>
    </p:spTree>
    <p:extLst>
      <p:ext uri="{BB962C8B-B14F-4D97-AF65-F5344CB8AC3E}">
        <p14:creationId xmlns:p14="http://schemas.microsoft.com/office/powerpoint/2010/main" val="3036214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24871-D651-4A7E-A9C5-8DB6AFE1D31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B3B5C4-8A44-47DB-9542-4004E2CE48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A3C1EB4-B2DE-47E1-A3E4-DBB4F3D10E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6BCD386-B50C-4AF5-AFC1-E1E199A4A781}"/>
              </a:ext>
            </a:extLst>
          </p:cNvPr>
          <p:cNvSpPr>
            <a:spLocks noGrp="1"/>
          </p:cNvSpPr>
          <p:nvPr>
            <p:ph type="dt" sz="half" idx="10"/>
          </p:nvPr>
        </p:nvSpPr>
        <p:spPr/>
        <p:txBody>
          <a:bodyPr/>
          <a:lstStyle/>
          <a:p>
            <a:fld id="{C4440CB0-C7B3-4435-B7C8-1F71FF7CBCF7}" type="datetimeFigureOut">
              <a:rPr lang="en-GB" smtClean="0"/>
              <a:t>08/03/2021</a:t>
            </a:fld>
            <a:endParaRPr lang="en-GB"/>
          </a:p>
        </p:txBody>
      </p:sp>
      <p:sp>
        <p:nvSpPr>
          <p:cNvPr id="6" name="Footer Placeholder 5">
            <a:extLst>
              <a:ext uri="{FF2B5EF4-FFF2-40B4-BE49-F238E27FC236}">
                <a16:creationId xmlns:a16="http://schemas.microsoft.com/office/drawing/2014/main" id="{B1EA6B26-884E-45D1-BE3E-86785E76F6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A638E7-9A35-4213-933B-2B883CEEA16B}"/>
              </a:ext>
            </a:extLst>
          </p:cNvPr>
          <p:cNvSpPr>
            <a:spLocks noGrp="1"/>
          </p:cNvSpPr>
          <p:nvPr>
            <p:ph type="sldNum" sz="quarter" idx="12"/>
          </p:nvPr>
        </p:nvSpPr>
        <p:spPr/>
        <p:txBody>
          <a:bodyPr/>
          <a:lstStyle/>
          <a:p>
            <a:fld id="{69A07746-A0DA-4C19-998F-DBC533616146}" type="slidenum">
              <a:rPr lang="en-GB" smtClean="0"/>
              <a:t>‹#›</a:t>
            </a:fld>
            <a:endParaRPr lang="en-GB"/>
          </a:p>
        </p:txBody>
      </p:sp>
    </p:spTree>
    <p:extLst>
      <p:ext uri="{BB962C8B-B14F-4D97-AF65-F5344CB8AC3E}">
        <p14:creationId xmlns:p14="http://schemas.microsoft.com/office/powerpoint/2010/main" val="2312598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AD250-463B-4189-A848-8AAF77D55CF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2032FB-97C8-4EEA-A276-A258C649D0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5B9DDE-9DA1-4158-A304-41C009E4AE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E6148F7-6EA7-4089-B557-DACBCEBBC1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9B5080-2C49-4038-BA8B-767565D3A4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6E048C9-118B-42B0-8F07-33A7EA7CD6F6}"/>
              </a:ext>
            </a:extLst>
          </p:cNvPr>
          <p:cNvSpPr>
            <a:spLocks noGrp="1"/>
          </p:cNvSpPr>
          <p:nvPr>
            <p:ph type="dt" sz="half" idx="10"/>
          </p:nvPr>
        </p:nvSpPr>
        <p:spPr/>
        <p:txBody>
          <a:bodyPr/>
          <a:lstStyle/>
          <a:p>
            <a:fld id="{C4440CB0-C7B3-4435-B7C8-1F71FF7CBCF7}" type="datetimeFigureOut">
              <a:rPr lang="en-GB" smtClean="0"/>
              <a:t>08/03/2021</a:t>
            </a:fld>
            <a:endParaRPr lang="en-GB"/>
          </a:p>
        </p:txBody>
      </p:sp>
      <p:sp>
        <p:nvSpPr>
          <p:cNvPr id="8" name="Footer Placeholder 7">
            <a:extLst>
              <a:ext uri="{FF2B5EF4-FFF2-40B4-BE49-F238E27FC236}">
                <a16:creationId xmlns:a16="http://schemas.microsoft.com/office/drawing/2014/main" id="{8F9BC43C-8CA9-4F01-918E-506648E103D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73EE6DB-D3D3-4A70-8DD3-60EF50167DEB}"/>
              </a:ext>
            </a:extLst>
          </p:cNvPr>
          <p:cNvSpPr>
            <a:spLocks noGrp="1"/>
          </p:cNvSpPr>
          <p:nvPr>
            <p:ph type="sldNum" sz="quarter" idx="12"/>
          </p:nvPr>
        </p:nvSpPr>
        <p:spPr/>
        <p:txBody>
          <a:bodyPr/>
          <a:lstStyle/>
          <a:p>
            <a:fld id="{69A07746-A0DA-4C19-998F-DBC533616146}" type="slidenum">
              <a:rPr lang="en-GB" smtClean="0"/>
              <a:t>‹#›</a:t>
            </a:fld>
            <a:endParaRPr lang="en-GB"/>
          </a:p>
        </p:txBody>
      </p:sp>
    </p:spTree>
    <p:extLst>
      <p:ext uri="{BB962C8B-B14F-4D97-AF65-F5344CB8AC3E}">
        <p14:creationId xmlns:p14="http://schemas.microsoft.com/office/powerpoint/2010/main" val="2633270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E6AB9-E4A5-4700-BCE4-5C88FDBF621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22C9866-5C27-46B7-B921-319FB2C1E5DC}"/>
              </a:ext>
            </a:extLst>
          </p:cNvPr>
          <p:cNvSpPr>
            <a:spLocks noGrp="1"/>
          </p:cNvSpPr>
          <p:nvPr>
            <p:ph type="dt" sz="half" idx="10"/>
          </p:nvPr>
        </p:nvSpPr>
        <p:spPr/>
        <p:txBody>
          <a:bodyPr/>
          <a:lstStyle/>
          <a:p>
            <a:fld id="{C4440CB0-C7B3-4435-B7C8-1F71FF7CBCF7}" type="datetimeFigureOut">
              <a:rPr lang="en-GB" smtClean="0"/>
              <a:t>08/03/2021</a:t>
            </a:fld>
            <a:endParaRPr lang="en-GB"/>
          </a:p>
        </p:txBody>
      </p:sp>
      <p:sp>
        <p:nvSpPr>
          <p:cNvPr id="4" name="Footer Placeholder 3">
            <a:extLst>
              <a:ext uri="{FF2B5EF4-FFF2-40B4-BE49-F238E27FC236}">
                <a16:creationId xmlns:a16="http://schemas.microsoft.com/office/drawing/2014/main" id="{2A2848A7-93C7-4DB1-A9B6-51F3DBE0631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03E4EAA-04F9-4DDB-8CDE-F8294655B420}"/>
              </a:ext>
            </a:extLst>
          </p:cNvPr>
          <p:cNvSpPr>
            <a:spLocks noGrp="1"/>
          </p:cNvSpPr>
          <p:nvPr>
            <p:ph type="sldNum" sz="quarter" idx="12"/>
          </p:nvPr>
        </p:nvSpPr>
        <p:spPr/>
        <p:txBody>
          <a:bodyPr/>
          <a:lstStyle/>
          <a:p>
            <a:fld id="{69A07746-A0DA-4C19-998F-DBC533616146}" type="slidenum">
              <a:rPr lang="en-GB" smtClean="0"/>
              <a:t>‹#›</a:t>
            </a:fld>
            <a:endParaRPr lang="en-GB"/>
          </a:p>
        </p:txBody>
      </p:sp>
    </p:spTree>
    <p:extLst>
      <p:ext uri="{BB962C8B-B14F-4D97-AF65-F5344CB8AC3E}">
        <p14:creationId xmlns:p14="http://schemas.microsoft.com/office/powerpoint/2010/main" val="2705397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28742F-3679-4D83-98EB-D66A02A2B1C7}"/>
              </a:ext>
            </a:extLst>
          </p:cNvPr>
          <p:cNvSpPr>
            <a:spLocks noGrp="1"/>
          </p:cNvSpPr>
          <p:nvPr>
            <p:ph type="dt" sz="half" idx="10"/>
          </p:nvPr>
        </p:nvSpPr>
        <p:spPr/>
        <p:txBody>
          <a:bodyPr/>
          <a:lstStyle/>
          <a:p>
            <a:fld id="{C4440CB0-C7B3-4435-B7C8-1F71FF7CBCF7}" type="datetimeFigureOut">
              <a:rPr lang="en-GB" smtClean="0"/>
              <a:t>08/03/2021</a:t>
            </a:fld>
            <a:endParaRPr lang="en-GB"/>
          </a:p>
        </p:txBody>
      </p:sp>
      <p:sp>
        <p:nvSpPr>
          <p:cNvPr id="3" name="Footer Placeholder 2">
            <a:extLst>
              <a:ext uri="{FF2B5EF4-FFF2-40B4-BE49-F238E27FC236}">
                <a16:creationId xmlns:a16="http://schemas.microsoft.com/office/drawing/2014/main" id="{3249E6CC-1200-46CD-88A7-2DD655A48D6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9C27012-C123-473D-83E5-6124A1740D2C}"/>
              </a:ext>
            </a:extLst>
          </p:cNvPr>
          <p:cNvSpPr>
            <a:spLocks noGrp="1"/>
          </p:cNvSpPr>
          <p:nvPr>
            <p:ph type="sldNum" sz="quarter" idx="12"/>
          </p:nvPr>
        </p:nvSpPr>
        <p:spPr/>
        <p:txBody>
          <a:bodyPr/>
          <a:lstStyle/>
          <a:p>
            <a:fld id="{69A07746-A0DA-4C19-998F-DBC533616146}" type="slidenum">
              <a:rPr lang="en-GB" smtClean="0"/>
              <a:t>‹#›</a:t>
            </a:fld>
            <a:endParaRPr lang="en-GB"/>
          </a:p>
        </p:txBody>
      </p:sp>
    </p:spTree>
    <p:extLst>
      <p:ext uri="{BB962C8B-B14F-4D97-AF65-F5344CB8AC3E}">
        <p14:creationId xmlns:p14="http://schemas.microsoft.com/office/powerpoint/2010/main" val="1802909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22A6A-529D-48B4-AB5E-80EA906853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C020F14-7472-4AF3-ACD6-70E4073FBA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4132562-4AE4-47F1-89BC-A305D48874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73F075-08A8-4D5C-B14E-3717EFCAE5AA}"/>
              </a:ext>
            </a:extLst>
          </p:cNvPr>
          <p:cNvSpPr>
            <a:spLocks noGrp="1"/>
          </p:cNvSpPr>
          <p:nvPr>
            <p:ph type="dt" sz="half" idx="10"/>
          </p:nvPr>
        </p:nvSpPr>
        <p:spPr/>
        <p:txBody>
          <a:bodyPr/>
          <a:lstStyle/>
          <a:p>
            <a:fld id="{C4440CB0-C7B3-4435-B7C8-1F71FF7CBCF7}" type="datetimeFigureOut">
              <a:rPr lang="en-GB" smtClean="0"/>
              <a:t>08/03/2021</a:t>
            </a:fld>
            <a:endParaRPr lang="en-GB"/>
          </a:p>
        </p:txBody>
      </p:sp>
      <p:sp>
        <p:nvSpPr>
          <p:cNvPr id="6" name="Footer Placeholder 5">
            <a:extLst>
              <a:ext uri="{FF2B5EF4-FFF2-40B4-BE49-F238E27FC236}">
                <a16:creationId xmlns:a16="http://schemas.microsoft.com/office/drawing/2014/main" id="{699B058E-6E6E-4CCB-9ACA-C0221CEA70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5B5632-A797-4E12-832B-FAFBF3C9B1D1}"/>
              </a:ext>
            </a:extLst>
          </p:cNvPr>
          <p:cNvSpPr>
            <a:spLocks noGrp="1"/>
          </p:cNvSpPr>
          <p:nvPr>
            <p:ph type="sldNum" sz="quarter" idx="12"/>
          </p:nvPr>
        </p:nvSpPr>
        <p:spPr/>
        <p:txBody>
          <a:bodyPr/>
          <a:lstStyle/>
          <a:p>
            <a:fld id="{69A07746-A0DA-4C19-998F-DBC533616146}" type="slidenum">
              <a:rPr lang="en-GB" smtClean="0"/>
              <a:t>‹#›</a:t>
            </a:fld>
            <a:endParaRPr lang="en-GB"/>
          </a:p>
        </p:txBody>
      </p:sp>
    </p:spTree>
    <p:extLst>
      <p:ext uri="{BB962C8B-B14F-4D97-AF65-F5344CB8AC3E}">
        <p14:creationId xmlns:p14="http://schemas.microsoft.com/office/powerpoint/2010/main" val="4197756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8B32-C307-42F5-BED1-35E8C37C10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346C452-3E8D-4FAF-8C60-0B2DDBAE1B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37BDA26-B309-4889-9BAA-8F9507A394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3B4900-1D91-42F9-85BA-6F4C784A922E}"/>
              </a:ext>
            </a:extLst>
          </p:cNvPr>
          <p:cNvSpPr>
            <a:spLocks noGrp="1"/>
          </p:cNvSpPr>
          <p:nvPr>
            <p:ph type="dt" sz="half" idx="10"/>
          </p:nvPr>
        </p:nvSpPr>
        <p:spPr/>
        <p:txBody>
          <a:bodyPr/>
          <a:lstStyle/>
          <a:p>
            <a:fld id="{C4440CB0-C7B3-4435-B7C8-1F71FF7CBCF7}" type="datetimeFigureOut">
              <a:rPr lang="en-GB" smtClean="0"/>
              <a:t>08/03/2021</a:t>
            </a:fld>
            <a:endParaRPr lang="en-GB"/>
          </a:p>
        </p:txBody>
      </p:sp>
      <p:sp>
        <p:nvSpPr>
          <p:cNvPr id="6" name="Footer Placeholder 5">
            <a:extLst>
              <a:ext uri="{FF2B5EF4-FFF2-40B4-BE49-F238E27FC236}">
                <a16:creationId xmlns:a16="http://schemas.microsoft.com/office/drawing/2014/main" id="{A7807508-F093-450E-AD0E-DEC6A63279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B8DD08-643E-4A85-9B22-16B85F0DAD74}"/>
              </a:ext>
            </a:extLst>
          </p:cNvPr>
          <p:cNvSpPr>
            <a:spLocks noGrp="1"/>
          </p:cNvSpPr>
          <p:nvPr>
            <p:ph type="sldNum" sz="quarter" idx="12"/>
          </p:nvPr>
        </p:nvSpPr>
        <p:spPr/>
        <p:txBody>
          <a:bodyPr/>
          <a:lstStyle/>
          <a:p>
            <a:fld id="{69A07746-A0DA-4C19-998F-DBC533616146}" type="slidenum">
              <a:rPr lang="en-GB" smtClean="0"/>
              <a:t>‹#›</a:t>
            </a:fld>
            <a:endParaRPr lang="en-GB"/>
          </a:p>
        </p:txBody>
      </p:sp>
    </p:spTree>
    <p:extLst>
      <p:ext uri="{BB962C8B-B14F-4D97-AF65-F5344CB8AC3E}">
        <p14:creationId xmlns:p14="http://schemas.microsoft.com/office/powerpoint/2010/main" val="2595553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000">
              <a:schemeClr val="accent1">
                <a:lumMod val="5000"/>
                <a:lumOff val="95000"/>
              </a:schemeClr>
            </a:gs>
            <a:gs pos="48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ADE08A-F375-488B-941A-B5897701E0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19EF3C6-7CA9-4D6B-96B2-45E26FC275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98FE78-EC96-4474-9649-E3B68EE6A9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40CB0-C7B3-4435-B7C8-1F71FF7CBCF7}" type="datetimeFigureOut">
              <a:rPr lang="en-GB" smtClean="0"/>
              <a:t>08/03/2021</a:t>
            </a:fld>
            <a:endParaRPr lang="en-GB"/>
          </a:p>
        </p:txBody>
      </p:sp>
      <p:sp>
        <p:nvSpPr>
          <p:cNvPr id="5" name="Footer Placeholder 4">
            <a:extLst>
              <a:ext uri="{FF2B5EF4-FFF2-40B4-BE49-F238E27FC236}">
                <a16:creationId xmlns:a16="http://schemas.microsoft.com/office/drawing/2014/main" id="{A472BD96-51C5-457D-88E9-F9C6ECF057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EDF5CDB-0512-4246-8C50-7D8BF229D8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A07746-A0DA-4C19-998F-DBC533616146}" type="slidenum">
              <a:rPr lang="en-GB" smtClean="0"/>
              <a:t>‹#›</a:t>
            </a:fld>
            <a:endParaRPr lang="en-GB"/>
          </a:p>
        </p:txBody>
      </p:sp>
    </p:spTree>
    <p:extLst>
      <p:ext uri="{BB962C8B-B14F-4D97-AF65-F5344CB8AC3E}">
        <p14:creationId xmlns:p14="http://schemas.microsoft.com/office/powerpoint/2010/main" val="4166979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6291-1853-4B7E-809E-CC09D8DF1BE6}"/>
              </a:ext>
            </a:extLst>
          </p:cNvPr>
          <p:cNvSpPr>
            <a:spLocks noGrp="1"/>
          </p:cNvSpPr>
          <p:nvPr>
            <p:ph type="ctrTitle"/>
          </p:nvPr>
        </p:nvSpPr>
        <p:spPr>
          <a:xfrm>
            <a:off x="774574" y="3520000"/>
            <a:ext cx="5046196" cy="1795803"/>
          </a:xfrm>
        </p:spPr>
        <p:txBody>
          <a:bodyPr>
            <a:normAutofit/>
          </a:bodyPr>
          <a:lstStyle/>
          <a:p>
            <a:pPr algn="l"/>
            <a:r>
              <a:rPr lang="en-US" sz="1900" b="1" i="1"/>
              <a:t>Saint Thomas More Catholic Primary School </a:t>
            </a:r>
            <a:br>
              <a:rPr lang="en-US" sz="1900"/>
            </a:br>
            <a:r>
              <a:rPr lang="en-US" sz="1900" b="1" i="1"/>
              <a:t>Sports Funding Impact and Analysis Statement </a:t>
            </a:r>
            <a:br>
              <a:rPr lang="en-US" sz="1900"/>
            </a:br>
            <a:r>
              <a:rPr lang="en-US" sz="1900" b="1" i="1"/>
              <a:t>Following pages are tables showing impact of Government Sports Funding for 2020 - 2021</a:t>
            </a:r>
            <a:endParaRPr lang="en-GB" sz="1900" dirty="0"/>
          </a:p>
        </p:txBody>
      </p:sp>
      <p:sp>
        <p:nvSpPr>
          <p:cNvPr id="3" name="Subtitle 2">
            <a:extLst>
              <a:ext uri="{FF2B5EF4-FFF2-40B4-BE49-F238E27FC236}">
                <a16:creationId xmlns:a16="http://schemas.microsoft.com/office/drawing/2014/main" id="{58F0A73F-AC08-4359-90C8-975D5ED48B47}"/>
              </a:ext>
            </a:extLst>
          </p:cNvPr>
          <p:cNvSpPr>
            <a:spLocks noGrp="1"/>
          </p:cNvSpPr>
          <p:nvPr>
            <p:ph type="subTitle" idx="1"/>
          </p:nvPr>
        </p:nvSpPr>
        <p:spPr>
          <a:xfrm>
            <a:off x="774574" y="5547815"/>
            <a:ext cx="5046196" cy="859141"/>
          </a:xfrm>
        </p:spPr>
        <p:txBody>
          <a:bodyPr>
            <a:normAutofit/>
          </a:bodyPr>
          <a:lstStyle/>
          <a:p>
            <a:pPr algn="l"/>
            <a:endParaRPr lang="en-GB" sz="2000" dirty="0"/>
          </a:p>
        </p:txBody>
      </p:sp>
      <p:pic>
        <p:nvPicPr>
          <p:cNvPr id="4" name="Picture 3" descr="A group of football players posing for a picture&#10;&#10;Description automatically generated">
            <a:extLst>
              <a:ext uri="{FF2B5EF4-FFF2-40B4-BE49-F238E27FC236}">
                <a16:creationId xmlns:a16="http://schemas.microsoft.com/office/drawing/2014/main" id="{2A59AFE8-CF97-4FAD-B324-F651D13781CA}"/>
              </a:ext>
            </a:extLst>
          </p:cNvPr>
          <p:cNvPicPr>
            <a:picLocks noChangeAspect="1"/>
          </p:cNvPicPr>
          <p:nvPr/>
        </p:nvPicPr>
        <p:blipFill rotWithShape="1">
          <a:blip r:embed="rId2">
            <a:extLst>
              <a:ext uri="{28A0092B-C50C-407E-A947-70E740481C1C}">
                <a14:useLocalDpi xmlns:a14="http://schemas.microsoft.com/office/drawing/2010/main" val="0"/>
              </a:ext>
            </a:extLst>
          </a:blip>
          <a:srcRect t="15448" r="-1" b="6696"/>
          <a:stretch/>
        </p:blipFill>
        <p:spPr>
          <a:xfrm>
            <a:off x="634817" y="1225984"/>
            <a:ext cx="2927250" cy="1709262"/>
          </a:xfrm>
          <a:prstGeom prst="rect">
            <a:avLst/>
          </a:prstGeom>
        </p:spPr>
      </p:pic>
      <p:sp>
        <p:nvSpPr>
          <p:cNvPr id="13" name="Freeform: Shape 12">
            <a:extLst>
              <a:ext uri="{FF2B5EF4-FFF2-40B4-BE49-F238E27FC236}">
                <a16:creationId xmlns:a16="http://schemas.microsoft.com/office/drawing/2014/main" id="{7BC0F8B1-F985-469B-8332-13DBC76655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791963" y="451044"/>
            <a:ext cx="2308583" cy="2741196"/>
          </a:xfrm>
          <a:custGeom>
            <a:avLst/>
            <a:gdLst>
              <a:gd name="connsiteX0" fmla="*/ 2308583 w 2308583"/>
              <a:gd name="connsiteY0" fmla="*/ 2741196 h 2741196"/>
              <a:gd name="connsiteX1" fmla="*/ 462 w 2308583"/>
              <a:gd name="connsiteY1" fmla="*/ 2741196 h 2741196"/>
              <a:gd name="connsiteX2" fmla="*/ 0 w 2308583"/>
              <a:gd name="connsiteY2" fmla="*/ 2469337 h 2741196"/>
              <a:gd name="connsiteX3" fmla="*/ 2022607 w 2308583"/>
              <a:gd name="connsiteY3" fmla="*/ 2470269 h 2741196"/>
              <a:gd name="connsiteX4" fmla="*/ 2022607 w 2308583"/>
              <a:gd name="connsiteY4" fmla="*/ 0 h 2741196"/>
              <a:gd name="connsiteX5" fmla="*/ 2308583 w 2308583"/>
              <a:gd name="connsiteY5" fmla="*/ 0 h 274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2741196">
                <a:moveTo>
                  <a:pt x="2308583" y="2741196"/>
                </a:moveTo>
                <a:lnTo>
                  <a:pt x="462" y="2741196"/>
                </a:lnTo>
                <a:cubicBezTo>
                  <a:pt x="-462" y="2647366"/>
                  <a:pt x="923" y="2563167"/>
                  <a:pt x="0" y="2469337"/>
                </a:cubicBezTo>
                <a:lnTo>
                  <a:pt x="2022607" y="2470269"/>
                </a:lnTo>
                <a:lnTo>
                  <a:pt x="2022607" y="0"/>
                </a:lnTo>
                <a:lnTo>
                  <a:pt x="2308583" y="0"/>
                </a:lnTo>
                <a:close/>
              </a:path>
            </a:pathLst>
          </a:custGeom>
          <a:solidFill>
            <a:schemeClr val="tx1">
              <a:lumMod val="95000"/>
              <a:lumOff val="5000"/>
              <a:alpha val="75000"/>
            </a:schemeClr>
          </a:solidFill>
          <a:ln w="0">
            <a:noFill/>
            <a:prstDash val="solid"/>
            <a:round/>
            <a:headEnd/>
            <a:tailEnd/>
          </a:ln>
        </p:spPr>
      </p:sp>
      <p:pic>
        <p:nvPicPr>
          <p:cNvPr id="6" name="Picture 5" descr="A group of young children standing next to a fence&#10;&#10;Description automatically generated">
            <a:extLst>
              <a:ext uri="{FF2B5EF4-FFF2-40B4-BE49-F238E27FC236}">
                <a16:creationId xmlns:a16="http://schemas.microsoft.com/office/drawing/2014/main" id="{2A72A85D-A9A3-4C3F-AA32-63A9FF4052FB}"/>
              </a:ext>
            </a:extLst>
          </p:cNvPr>
          <p:cNvPicPr>
            <a:picLocks noChangeAspect="1"/>
          </p:cNvPicPr>
          <p:nvPr/>
        </p:nvPicPr>
        <p:blipFill rotWithShape="1">
          <a:blip r:embed="rId3">
            <a:extLst>
              <a:ext uri="{28A0092B-C50C-407E-A947-70E740481C1C}">
                <a14:useLocalDpi xmlns:a14="http://schemas.microsoft.com/office/drawing/2010/main" val="0"/>
              </a:ext>
            </a:extLst>
          </a:blip>
          <a:srcRect l="9771" r="15231" b="3"/>
          <a:stretch/>
        </p:blipFill>
        <p:spPr>
          <a:xfrm>
            <a:off x="4909565" y="434000"/>
            <a:ext cx="2758248" cy="2758238"/>
          </a:xfrm>
          <a:prstGeom prst="rect">
            <a:avLst/>
          </a:prstGeom>
        </p:spPr>
      </p:pic>
      <p:pic>
        <p:nvPicPr>
          <p:cNvPr id="8" name="Picture 7" descr="A group of people standing in front of a crowd posing for the camera&#10;&#10;Description automatically generated">
            <a:extLst>
              <a:ext uri="{FF2B5EF4-FFF2-40B4-BE49-F238E27FC236}">
                <a16:creationId xmlns:a16="http://schemas.microsoft.com/office/drawing/2014/main" id="{915BFD06-2EAE-4ED4-B8A9-F3E0997AD016}"/>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7630" r="6238" b="1"/>
          <a:stretch/>
        </p:blipFill>
        <p:spPr>
          <a:xfrm>
            <a:off x="8952724" y="893928"/>
            <a:ext cx="1892365" cy="1864207"/>
          </a:xfrm>
          <a:prstGeom prst="rect">
            <a:avLst/>
          </a:prstGeom>
        </p:spPr>
      </p:pic>
      <p:sp>
        <p:nvSpPr>
          <p:cNvPr id="15" name="Freeform: Shape 14">
            <a:extLst>
              <a:ext uri="{FF2B5EF4-FFF2-40B4-BE49-F238E27FC236}">
                <a16:creationId xmlns:a16="http://schemas.microsoft.com/office/drawing/2014/main" id="{89D15953-1642-4DD6-AD9E-01AA19247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9466977" y="434000"/>
            <a:ext cx="2308583" cy="1114404"/>
          </a:xfrm>
          <a:custGeom>
            <a:avLst/>
            <a:gdLst>
              <a:gd name="connsiteX0" fmla="*/ 462 w 2308583"/>
              <a:gd name="connsiteY0" fmla="*/ 1114404 h 1114404"/>
              <a:gd name="connsiteX1" fmla="*/ 2308583 w 2308583"/>
              <a:gd name="connsiteY1" fmla="*/ 1114404 h 1114404"/>
              <a:gd name="connsiteX2" fmla="*/ 2308583 w 2308583"/>
              <a:gd name="connsiteY2" fmla="*/ 0 h 1114404"/>
              <a:gd name="connsiteX3" fmla="*/ 2022607 w 2308583"/>
              <a:gd name="connsiteY3" fmla="*/ 0 h 1114404"/>
              <a:gd name="connsiteX4" fmla="*/ 2022607 w 2308583"/>
              <a:gd name="connsiteY4" fmla="*/ 843477 h 1114404"/>
              <a:gd name="connsiteX5" fmla="*/ 0 w 2308583"/>
              <a:gd name="connsiteY5" fmla="*/ 842545 h 1114404"/>
              <a:gd name="connsiteX6" fmla="*/ 462 w 2308583"/>
              <a:gd name="connsiteY6" fmla="*/ 1114404 h 111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583" h="1114404">
                <a:moveTo>
                  <a:pt x="462" y="1114404"/>
                </a:moveTo>
                <a:lnTo>
                  <a:pt x="2308583" y="1114404"/>
                </a:lnTo>
                <a:lnTo>
                  <a:pt x="2308583" y="0"/>
                </a:lnTo>
                <a:lnTo>
                  <a:pt x="2022607" y="0"/>
                </a:lnTo>
                <a:lnTo>
                  <a:pt x="2022607" y="843477"/>
                </a:lnTo>
                <a:lnTo>
                  <a:pt x="0" y="842545"/>
                </a:lnTo>
                <a:cubicBezTo>
                  <a:pt x="923" y="936375"/>
                  <a:pt x="-462" y="1020574"/>
                  <a:pt x="462" y="1114404"/>
                </a:cubicBezTo>
                <a:close/>
              </a:path>
            </a:pathLst>
          </a:custGeom>
          <a:solidFill>
            <a:schemeClr val="tx1">
              <a:lumMod val="95000"/>
              <a:lumOff val="5000"/>
              <a:alpha val="75000"/>
            </a:schemeClr>
          </a:solidFill>
          <a:ln w="0">
            <a:noFill/>
            <a:prstDash val="solid"/>
            <a:round/>
            <a:headEnd/>
            <a:tailEnd/>
          </a:ln>
        </p:spPr>
      </p:sp>
      <p:cxnSp>
        <p:nvCxnSpPr>
          <p:cNvPr id="17" name="Straight Connector 16">
            <a:extLst>
              <a:ext uri="{FF2B5EF4-FFF2-40B4-BE49-F238E27FC236}">
                <a16:creationId xmlns:a16="http://schemas.microsoft.com/office/drawing/2014/main" id="{1918D9D3-1370-4FF6-9DFC-9F87F90395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4400" y="5377218"/>
            <a:ext cx="4387755"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young boy holding a football ball&#10;&#10;Description automatically generated">
            <a:extLst>
              <a:ext uri="{FF2B5EF4-FFF2-40B4-BE49-F238E27FC236}">
                <a16:creationId xmlns:a16="http://schemas.microsoft.com/office/drawing/2014/main" id="{08AE480A-A804-4F64-AEB5-38DF68893350}"/>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2142" r="15313" b="3"/>
          <a:stretch/>
        </p:blipFill>
        <p:spPr>
          <a:xfrm>
            <a:off x="9078594" y="3022979"/>
            <a:ext cx="2633684" cy="2722728"/>
          </a:xfrm>
          <a:prstGeom prst="rect">
            <a:avLst/>
          </a:prstGeom>
        </p:spPr>
      </p:pic>
      <p:sp>
        <p:nvSpPr>
          <p:cNvPr id="19" name="Freeform 6">
            <a:extLst>
              <a:ext uri="{FF2B5EF4-FFF2-40B4-BE49-F238E27FC236}">
                <a16:creationId xmlns:a16="http://schemas.microsoft.com/office/drawing/2014/main" id="{FBF3780C-749F-4B50-9E1D-F2B1F6DBB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76833" y="2919002"/>
            <a:ext cx="2525072" cy="3398994"/>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1">
              <a:lumMod val="95000"/>
              <a:lumOff val="5000"/>
              <a:alpha val="75000"/>
            </a:schemeClr>
          </a:solidFill>
          <a:ln w="0">
            <a:noFill/>
            <a:prstDash val="solid"/>
            <a:round/>
            <a:headEnd/>
            <a:tailEnd/>
          </a:ln>
        </p:spPr>
      </p:sp>
      <p:pic>
        <p:nvPicPr>
          <p:cNvPr id="10" name="Picture 9">
            <a:extLst>
              <a:ext uri="{FF2B5EF4-FFF2-40B4-BE49-F238E27FC236}">
                <a16:creationId xmlns:a16="http://schemas.microsoft.com/office/drawing/2014/main" id="{FE61393D-142C-4BF0-8628-BBB4DAD9BB74}"/>
              </a:ext>
            </a:extLst>
          </p:cNvPr>
          <p:cNvPicPr>
            <a:picLocks noChangeAspect="1"/>
          </p:cNvPicPr>
          <p:nvPr/>
        </p:nvPicPr>
        <p:blipFill>
          <a:blip r:embed="rId6"/>
          <a:stretch>
            <a:fillRect/>
          </a:stretch>
        </p:blipFill>
        <p:spPr>
          <a:xfrm>
            <a:off x="5992106" y="3730012"/>
            <a:ext cx="1795481" cy="1647206"/>
          </a:xfrm>
          <a:prstGeom prst="rect">
            <a:avLst/>
          </a:prstGeom>
        </p:spPr>
      </p:pic>
      <p:pic>
        <p:nvPicPr>
          <p:cNvPr id="16" name="Picture 15">
            <a:extLst>
              <a:ext uri="{FF2B5EF4-FFF2-40B4-BE49-F238E27FC236}">
                <a16:creationId xmlns:a16="http://schemas.microsoft.com/office/drawing/2014/main" id="{54162E50-A555-4272-B797-C5D5037D75C3}"/>
              </a:ext>
            </a:extLst>
          </p:cNvPr>
          <p:cNvPicPr>
            <a:picLocks noChangeAspect="1"/>
          </p:cNvPicPr>
          <p:nvPr/>
        </p:nvPicPr>
        <p:blipFill>
          <a:blip r:embed="rId7"/>
          <a:stretch>
            <a:fillRect/>
          </a:stretch>
        </p:blipFill>
        <p:spPr>
          <a:xfrm>
            <a:off x="914400" y="5411731"/>
            <a:ext cx="4670722" cy="1266484"/>
          </a:xfrm>
          <a:prstGeom prst="rect">
            <a:avLst/>
          </a:prstGeom>
        </p:spPr>
      </p:pic>
    </p:spTree>
    <p:extLst>
      <p:ext uri="{BB962C8B-B14F-4D97-AF65-F5344CB8AC3E}">
        <p14:creationId xmlns:p14="http://schemas.microsoft.com/office/powerpoint/2010/main" val="999430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6291-1853-4B7E-809E-CC09D8DF1BE6}"/>
              </a:ext>
            </a:extLst>
          </p:cNvPr>
          <p:cNvSpPr>
            <a:spLocks noGrp="1"/>
          </p:cNvSpPr>
          <p:nvPr>
            <p:ph type="ctrTitle"/>
          </p:nvPr>
        </p:nvSpPr>
        <p:spPr>
          <a:xfrm>
            <a:off x="424071" y="2991679"/>
            <a:ext cx="11237842" cy="2387600"/>
          </a:xfrm>
        </p:spPr>
        <p:txBody>
          <a:bodyPr>
            <a:noAutofit/>
          </a:bodyPr>
          <a:lstStyle/>
          <a:p>
            <a:pPr algn="l"/>
            <a:br>
              <a:rPr lang="en-GB" sz="1200" dirty="0"/>
            </a:br>
            <a:br>
              <a:rPr lang="en-GB" sz="1200" dirty="0"/>
            </a:br>
            <a:br>
              <a:rPr lang="en-GB" sz="1200" dirty="0"/>
            </a:br>
            <a:r>
              <a:rPr lang="en-GB" sz="1200" b="1" dirty="0"/>
              <a:t>Background</a:t>
            </a:r>
            <a:br>
              <a:rPr lang="en-GB" sz="1200" dirty="0"/>
            </a:br>
            <a:r>
              <a:rPr lang="en-GB" sz="1400" dirty="0"/>
              <a:t>The Government has provided funding until 2020 to provide new, substantial primary school sport funding. This funding is being jointly provided by the Department for Education, Health and Culture, Media and Sport, and will see money going directly to primary school Headteachers to spend on improving the quality of sport and PE for all their children. </a:t>
            </a:r>
            <a:br>
              <a:rPr lang="en-GB" sz="1400" dirty="0"/>
            </a:br>
            <a:r>
              <a:rPr lang="en-GB" sz="1400" dirty="0"/>
              <a:t>The sport funding can only be spent on sport and PE provision in schools. OFSTED will play a significant role in ensuring that schools target this funding in areas which will lead to clear outcomes in raising standards and opportunities in PE and school sport for all children throughout the Primary Phase. All schools receive a lump sum of £16,000 plus an additional £10 per pupil. We are proud of the PE curriculum and sporting opportunities that we have on offer at Saint Thomas More Catholic Primary School. We believe that the purpose of Physical Education is to inspire and motivate all children to be active in their lives, enabling them to become physically confident. The importance of living a healthy lifestyle and taking regular exercise needs to be encouraged, alongside the teaching of key fundamental skills. We believe that children should have opportunities to apply the skills they have learnt in competitive situations, either within teams or individually. As a result, key values, including team work, resilience, determination and fair play, can be taught and promoted in an active way. We believe these key values are vital for pupils’ development because lots of these are transferable skills, which can be applied to wider life experiences. Furthermore, we believe that PE plays a fundamental role in educating the whole student. Research supports the importance of movement in educating both mind and body. It also helps the children to make informed choices and understand the value of leading a physically active lifestyle. The benefits of physical education can affect both academic learning and physical activity patterns. The healthy, physically active child is more likely to be academically motivated, alert and successful. In the pre-school and primary years, active play may be positively related to motor abilities and cognitive development. We believe that quality physical education teaching is essential in developing motor skills, physical fitness and understanding of concepts that foster lifelong healthy lifestyles. </a:t>
            </a:r>
            <a:br>
              <a:rPr lang="en-GB" sz="1400" dirty="0"/>
            </a:br>
            <a:r>
              <a:rPr lang="en-GB" sz="1400" dirty="0"/>
              <a:t>At Saint Thomas More Catholic Primary School, we ensure that the children receive the highest quality of teaching during their PE sessions. We strive to improve children’s ability and skills in sport as well as having a significant impact on the overall fitness and well-being of the children. We aim for all children to develop positive attitudes towards physical activity ensuring all lessons are accessible by providing a range of different activities to challenge every pupil. We believe in challenging ourselves to always strive to be our best and use our God-given talents to their full potential; we endeavour to instil this personal challenge in our children.</a:t>
            </a:r>
          </a:p>
        </p:txBody>
      </p:sp>
      <p:pic>
        <p:nvPicPr>
          <p:cNvPr id="3" name="Picture 2">
            <a:extLst>
              <a:ext uri="{FF2B5EF4-FFF2-40B4-BE49-F238E27FC236}">
                <a16:creationId xmlns:a16="http://schemas.microsoft.com/office/drawing/2014/main" id="{7DD73005-5EB5-4624-9971-8C2CDBC9F455}"/>
              </a:ext>
            </a:extLst>
          </p:cNvPr>
          <p:cNvPicPr>
            <a:picLocks noChangeAspect="1"/>
          </p:cNvPicPr>
          <p:nvPr/>
        </p:nvPicPr>
        <p:blipFill>
          <a:blip r:embed="rId2"/>
          <a:stretch>
            <a:fillRect/>
          </a:stretch>
        </p:blipFill>
        <p:spPr>
          <a:xfrm>
            <a:off x="685800" y="5450247"/>
            <a:ext cx="4691962" cy="1272243"/>
          </a:xfrm>
          <a:prstGeom prst="rect">
            <a:avLst/>
          </a:prstGeom>
        </p:spPr>
      </p:pic>
    </p:spTree>
    <p:extLst>
      <p:ext uri="{BB962C8B-B14F-4D97-AF65-F5344CB8AC3E}">
        <p14:creationId xmlns:p14="http://schemas.microsoft.com/office/powerpoint/2010/main" val="395013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6291-1853-4B7E-809E-CC09D8DF1BE6}"/>
              </a:ext>
            </a:extLst>
          </p:cNvPr>
          <p:cNvSpPr>
            <a:spLocks noGrp="1"/>
          </p:cNvSpPr>
          <p:nvPr>
            <p:ph type="ctrTitle"/>
          </p:nvPr>
        </p:nvSpPr>
        <p:spPr/>
        <p:txBody>
          <a:bodyPr>
            <a:normAutofit/>
          </a:bodyPr>
          <a:lstStyle/>
          <a:p>
            <a:pPr fontAlgn="t"/>
            <a:br>
              <a:rPr lang="en-GB" dirty="0"/>
            </a:br>
            <a:endParaRPr lang="en-GB" dirty="0"/>
          </a:p>
        </p:txBody>
      </p:sp>
      <p:sp>
        <p:nvSpPr>
          <p:cNvPr id="3" name="Subtitle 2">
            <a:extLst>
              <a:ext uri="{FF2B5EF4-FFF2-40B4-BE49-F238E27FC236}">
                <a16:creationId xmlns:a16="http://schemas.microsoft.com/office/drawing/2014/main" id="{58F0A73F-AC08-4359-90C8-975D5ED48B47}"/>
              </a:ext>
            </a:extLst>
          </p:cNvPr>
          <p:cNvSpPr>
            <a:spLocks noGrp="1"/>
          </p:cNvSpPr>
          <p:nvPr>
            <p:ph type="subTitle" idx="1"/>
          </p:nvPr>
        </p:nvSpPr>
        <p:spPr/>
        <p:txBody>
          <a:bodyPr/>
          <a:lstStyle/>
          <a:p>
            <a:endParaRPr lang="en-GB"/>
          </a:p>
        </p:txBody>
      </p:sp>
      <p:graphicFrame>
        <p:nvGraphicFramePr>
          <p:cNvPr id="4" name="Table 4">
            <a:extLst>
              <a:ext uri="{FF2B5EF4-FFF2-40B4-BE49-F238E27FC236}">
                <a16:creationId xmlns:a16="http://schemas.microsoft.com/office/drawing/2014/main" id="{FFDFF657-37FE-4A80-86CE-10E3CE22369B}"/>
              </a:ext>
            </a:extLst>
          </p:cNvPr>
          <p:cNvGraphicFramePr>
            <a:graphicFrameLocks noGrp="1"/>
          </p:cNvGraphicFramePr>
          <p:nvPr>
            <p:extLst>
              <p:ext uri="{D42A27DB-BD31-4B8C-83A1-F6EECF244321}">
                <p14:modId xmlns:p14="http://schemas.microsoft.com/office/powerpoint/2010/main" val="2739984153"/>
              </p:ext>
            </p:extLst>
          </p:nvPr>
        </p:nvGraphicFramePr>
        <p:xfrm>
          <a:off x="886265" y="719666"/>
          <a:ext cx="10789920" cy="1402080"/>
        </p:xfrm>
        <a:graphic>
          <a:graphicData uri="http://schemas.openxmlformats.org/drawingml/2006/table">
            <a:tbl>
              <a:tblPr firstRow="1" bandRow="1">
                <a:tableStyleId>{5C22544A-7EE6-4342-B048-85BDC9FD1C3A}</a:tableStyleId>
              </a:tblPr>
              <a:tblGrid>
                <a:gridCol w="5394960">
                  <a:extLst>
                    <a:ext uri="{9D8B030D-6E8A-4147-A177-3AD203B41FA5}">
                      <a16:colId xmlns:a16="http://schemas.microsoft.com/office/drawing/2014/main" val="2414881071"/>
                    </a:ext>
                  </a:extLst>
                </a:gridCol>
                <a:gridCol w="5394960">
                  <a:extLst>
                    <a:ext uri="{9D8B030D-6E8A-4147-A177-3AD203B41FA5}">
                      <a16:colId xmlns:a16="http://schemas.microsoft.com/office/drawing/2014/main" val="1061735229"/>
                    </a:ext>
                  </a:extLst>
                </a:gridCol>
              </a:tblGrid>
              <a:tr h="370840">
                <a:tc>
                  <a:txBody>
                    <a:bodyPr/>
                    <a:lstStyle/>
                    <a:p>
                      <a:r>
                        <a:rPr lang="en-GB" sz="1600" b="1" i="0" u="none" strike="noStrike" kern="1200" baseline="0" dirty="0">
                          <a:solidFill>
                            <a:schemeClr val="lt1"/>
                          </a:solidFill>
                          <a:latin typeface="+mn-lt"/>
                          <a:ea typeface="+mn-ea"/>
                          <a:cs typeface="+mn-cs"/>
                        </a:rPr>
                        <a:t>Key achievements to date: </a:t>
                      </a:r>
                      <a:endParaRPr lang="en-GB" sz="1600" dirty="0"/>
                    </a:p>
                  </a:txBody>
                  <a:tcPr/>
                </a:tc>
                <a:tc>
                  <a:txBody>
                    <a:bodyPr/>
                    <a:lstStyle/>
                    <a:p>
                      <a:r>
                        <a:rPr lang="en-GB" sz="1600" b="1" i="0" u="none" strike="noStrike" kern="1200" baseline="0" dirty="0">
                          <a:solidFill>
                            <a:schemeClr val="lt1"/>
                          </a:solidFill>
                          <a:latin typeface="+mn-lt"/>
                          <a:ea typeface="+mn-ea"/>
                          <a:cs typeface="+mn-cs"/>
                        </a:rPr>
                        <a:t>Areas for further improvement and baseline evidence of need: </a:t>
                      </a:r>
                      <a:endParaRPr lang="en-GB" sz="1600" dirty="0"/>
                    </a:p>
                  </a:txBody>
                  <a:tcPr/>
                </a:tc>
                <a:extLst>
                  <a:ext uri="{0D108BD9-81ED-4DB2-BD59-A6C34878D82A}">
                    <a16:rowId xmlns:a16="http://schemas.microsoft.com/office/drawing/2014/main" val="4162005923"/>
                  </a:ext>
                </a:extLst>
              </a:tr>
              <a:tr h="370840">
                <a:tc>
                  <a:txBody>
                    <a:bodyPr/>
                    <a:lstStyle/>
                    <a:p>
                      <a:r>
                        <a:rPr lang="en-GB" sz="1200" kern="1200" dirty="0">
                          <a:solidFill>
                            <a:srgbClr val="000000"/>
                          </a:solidFill>
                          <a:latin typeface="+mn-lt"/>
                          <a:ea typeface="+mn-ea"/>
                          <a:cs typeface="+mn-cs"/>
                        </a:rPr>
                        <a:t>o Raised profile of sport across the school </a:t>
                      </a:r>
                    </a:p>
                    <a:p>
                      <a:r>
                        <a:rPr lang="en-GB" sz="1200" kern="1200" dirty="0">
                          <a:solidFill>
                            <a:srgbClr val="000000"/>
                          </a:solidFill>
                          <a:latin typeface="+mn-lt"/>
                          <a:ea typeface="+mn-ea"/>
                          <a:cs typeface="+mn-cs"/>
                        </a:rPr>
                        <a:t>o Increased equipment to support active lifestyle during lunchtime and breaks </a:t>
                      </a:r>
                    </a:p>
                    <a:p>
                      <a:r>
                        <a:rPr lang="en-GB" sz="1200" kern="1200" dirty="0">
                          <a:solidFill>
                            <a:srgbClr val="000000"/>
                          </a:solidFill>
                          <a:latin typeface="+mn-lt"/>
                          <a:ea typeface="+mn-ea"/>
                          <a:cs typeface="+mn-cs"/>
                        </a:rPr>
                        <a:t>o Train sports leaders to support class lessons and lunchtime activities</a:t>
                      </a:r>
                    </a:p>
                    <a:p>
                      <a:r>
                        <a:rPr lang="en-GB" sz="1200" kern="1200" dirty="0">
                          <a:solidFill>
                            <a:srgbClr val="000000"/>
                          </a:solidFill>
                          <a:latin typeface="+mn-lt"/>
                          <a:ea typeface="+mn-ea"/>
                          <a:cs typeface="+mn-cs"/>
                        </a:rPr>
                        <a:t>o Increased participation in local sports </a:t>
                      </a:r>
                    </a:p>
                  </a:txBody>
                  <a:tcPr/>
                </a:tc>
                <a:tc>
                  <a:txBody>
                    <a:bodyPr/>
                    <a:lstStyle/>
                    <a:p>
                      <a:r>
                        <a:rPr lang="en-GB" sz="1200" b="0" i="0" u="none" strike="noStrike" kern="1200" baseline="0" dirty="0">
                          <a:solidFill>
                            <a:schemeClr val="dk1"/>
                          </a:solidFill>
                          <a:latin typeface="+mn-lt"/>
                          <a:ea typeface="+mn-ea"/>
                          <a:cs typeface="+mn-cs"/>
                        </a:rPr>
                        <a:t>o Further develop the links with local grassroots clubs </a:t>
                      </a:r>
                    </a:p>
                    <a:p>
                      <a:r>
                        <a:rPr lang="en-GB" sz="1200" b="0" i="0" u="none" strike="noStrike" kern="1200" baseline="0" dirty="0">
                          <a:solidFill>
                            <a:schemeClr val="dk1"/>
                          </a:solidFill>
                          <a:latin typeface="+mn-lt"/>
                          <a:ea typeface="+mn-ea"/>
                          <a:cs typeface="+mn-cs"/>
                        </a:rPr>
                        <a:t>Make further links within PE across the school and within the Holy Cross MAT</a:t>
                      </a:r>
                    </a:p>
                    <a:p>
                      <a:r>
                        <a:rPr lang="en-GB" sz="1200" b="0" i="0" u="none" strike="noStrike" kern="1200" baseline="0" dirty="0">
                          <a:solidFill>
                            <a:schemeClr val="dk1"/>
                          </a:solidFill>
                          <a:latin typeface="+mn-lt"/>
                          <a:ea typeface="+mn-ea"/>
                          <a:cs typeface="+mn-cs"/>
                        </a:rPr>
                        <a:t>o Embed the use of PE passport to support planning and assessment of PE across the school </a:t>
                      </a:r>
                    </a:p>
                  </a:txBody>
                  <a:tcPr/>
                </a:tc>
                <a:extLst>
                  <a:ext uri="{0D108BD9-81ED-4DB2-BD59-A6C34878D82A}">
                    <a16:rowId xmlns:a16="http://schemas.microsoft.com/office/drawing/2014/main" val="1745944874"/>
                  </a:ext>
                </a:extLst>
              </a:tr>
            </a:tbl>
          </a:graphicData>
        </a:graphic>
      </p:graphicFrame>
      <p:graphicFrame>
        <p:nvGraphicFramePr>
          <p:cNvPr id="6" name="Table 6">
            <a:extLst>
              <a:ext uri="{FF2B5EF4-FFF2-40B4-BE49-F238E27FC236}">
                <a16:creationId xmlns:a16="http://schemas.microsoft.com/office/drawing/2014/main" id="{C51C3788-C2C9-4548-904A-C5D5E34EC73A}"/>
              </a:ext>
            </a:extLst>
          </p:cNvPr>
          <p:cNvGraphicFramePr>
            <a:graphicFrameLocks noGrp="1"/>
          </p:cNvGraphicFramePr>
          <p:nvPr>
            <p:extLst>
              <p:ext uri="{D42A27DB-BD31-4B8C-83A1-F6EECF244321}">
                <p14:modId xmlns:p14="http://schemas.microsoft.com/office/powerpoint/2010/main" val="2965199683"/>
              </p:ext>
            </p:extLst>
          </p:nvPr>
        </p:nvGraphicFramePr>
        <p:xfrm>
          <a:off x="886265" y="2524443"/>
          <a:ext cx="10789920" cy="2687320"/>
        </p:xfrm>
        <a:graphic>
          <a:graphicData uri="http://schemas.openxmlformats.org/drawingml/2006/table">
            <a:tbl>
              <a:tblPr firstRow="1" bandRow="1">
                <a:tableStyleId>{5C22544A-7EE6-4342-B048-85BDC9FD1C3A}</a:tableStyleId>
              </a:tblPr>
              <a:tblGrid>
                <a:gridCol w="7723163">
                  <a:extLst>
                    <a:ext uri="{9D8B030D-6E8A-4147-A177-3AD203B41FA5}">
                      <a16:colId xmlns:a16="http://schemas.microsoft.com/office/drawing/2014/main" val="2169000024"/>
                    </a:ext>
                  </a:extLst>
                </a:gridCol>
                <a:gridCol w="3066757">
                  <a:extLst>
                    <a:ext uri="{9D8B030D-6E8A-4147-A177-3AD203B41FA5}">
                      <a16:colId xmlns:a16="http://schemas.microsoft.com/office/drawing/2014/main" val="22931869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none" strike="noStrike" kern="1200" baseline="0" dirty="0">
                          <a:solidFill>
                            <a:schemeClr val="lt1"/>
                          </a:solidFill>
                          <a:latin typeface="+mn-lt"/>
                          <a:ea typeface="+mn-ea"/>
                          <a:cs typeface="+mn-cs"/>
                        </a:rPr>
                        <a:t>Meeting national curriculum requirements for swimming and water safety </a:t>
                      </a:r>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none" strike="noStrike" kern="1200" baseline="0" dirty="0">
                          <a:solidFill>
                            <a:schemeClr val="lt1"/>
                          </a:solidFill>
                          <a:latin typeface="+mn-lt"/>
                          <a:ea typeface="+mn-ea"/>
                          <a:cs typeface="+mn-cs"/>
                        </a:rPr>
                        <a:t>Please complete all of the below: </a:t>
                      </a:r>
                      <a:r>
                        <a:rPr lang="en-GB" sz="1600" b="0" i="0" u="none" strike="noStrike" kern="1200" baseline="0" dirty="0">
                          <a:solidFill>
                            <a:schemeClr val="lt1"/>
                          </a:solidFill>
                          <a:latin typeface="+mn-lt"/>
                          <a:ea typeface="+mn-ea"/>
                          <a:cs typeface="+mn-cs"/>
                        </a:rPr>
                        <a:t>	</a:t>
                      </a:r>
                    </a:p>
                  </a:txBody>
                  <a:tcPr/>
                </a:tc>
                <a:extLst>
                  <a:ext uri="{0D108BD9-81ED-4DB2-BD59-A6C34878D82A}">
                    <a16:rowId xmlns:a16="http://schemas.microsoft.com/office/drawing/2014/main" val="93908200"/>
                  </a:ext>
                </a:extLst>
              </a:tr>
              <a:tr h="370840">
                <a:tc>
                  <a:txBody>
                    <a:bodyPr/>
                    <a:lstStyle/>
                    <a:p>
                      <a:r>
                        <a:rPr lang="en-GB" sz="1200" b="0" i="0" u="none" strike="noStrike" kern="1200" baseline="0" dirty="0">
                          <a:solidFill>
                            <a:schemeClr val="dk1"/>
                          </a:solidFill>
                          <a:latin typeface="+mn-lt"/>
                          <a:ea typeface="+mn-ea"/>
                          <a:cs typeface="+mn-cs"/>
                        </a:rPr>
                        <a:t>What percentage of your current Year 6 cohort swim competently, confidently and proficiently over a distance of at least 25 metres? </a:t>
                      </a:r>
                    </a:p>
                    <a:p>
                      <a:r>
                        <a:rPr lang="en-GB" sz="1200" b="0" i="0" u="none" strike="noStrike" kern="1200" baseline="0" dirty="0">
                          <a:solidFill>
                            <a:schemeClr val="dk1"/>
                          </a:solidFill>
                          <a:latin typeface="+mn-lt"/>
                          <a:ea typeface="+mn-ea"/>
                          <a:cs typeface="+mn-cs"/>
                        </a:rPr>
                        <a:t>N.B. Even though your children may swim in another year please report on their attainment on leaving  primary school. </a:t>
                      </a:r>
                      <a:endParaRPr lang="en-GB" sz="1000" b="0" i="0" u="none" strike="noStrike" kern="1200" baseline="0" dirty="0">
                        <a:solidFill>
                          <a:schemeClr val="dk1"/>
                        </a:solidFill>
                        <a:latin typeface="+mn-lt"/>
                        <a:ea typeface="+mn-ea"/>
                        <a:cs typeface="+mn-cs"/>
                      </a:endParaRPr>
                    </a:p>
                  </a:txBody>
                  <a:tcPr/>
                </a:tc>
                <a:tc>
                  <a:txBody>
                    <a:bodyPr/>
                    <a:lstStyle/>
                    <a:p>
                      <a:r>
                        <a:rPr lang="en-GB" sz="1200" b="0" i="0" u="none" strike="noStrike" kern="1200" baseline="0" dirty="0">
                          <a:solidFill>
                            <a:schemeClr val="dk1"/>
                          </a:solidFill>
                          <a:latin typeface="+mn-lt"/>
                          <a:ea typeface="+mn-ea"/>
                          <a:cs typeface="+mn-cs"/>
                        </a:rPr>
                        <a:t>%	</a:t>
                      </a:r>
                    </a:p>
                  </a:txBody>
                  <a:tcPr/>
                </a:tc>
                <a:extLst>
                  <a:ext uri="{0D108BD9-81ED-4DB2-BD59-A6C34878D82A}">
                    <a16:rowId xmlns:a16="http://schemas.microsoft.com/office/drawing/2014/main" val="4450244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What percentage of your current Year 6 cohort use a range of strokes effectively [for example, front crawl, backstroke and breaststroke? </a:t>
                      </a:r>
                      <a:r>
                        <a:rPr lang="en-GB" sz="1800" b="0" i="0" u="none" strike="noStrike" kern="1200" baseline="0" dirty="0">
                          <a:solidFill>
                            <a:schemeClr val="dk1"/>
                          </a:solidFill>
                          <a:latin typeface="+mn-lt"/>
                          <a:ea typeface="+mn-ea"/>
                          <a:cs typeface="+mn-cs"/>
                        </a:rPr>
                        <a:t>	</a:t>
                      </a:r>
                    </a:p>
                  </a:txBody>
                  <a:tcPr/>
                </a:tc>
                <a:tc>
                  <a:txBody>
                    <a:bodyPr/>
                    <a:lstStyle/>
                    <a:p>
                      <a:r>
                        <a:rPr lang="en-GB" sz="1200" dirty="0"/>
                        <a:t>%</a:t>
                      </a:r>
                    </a:p>
                  </a:txBody>
                  <a:tcPr/>
                </a:tc>
                <a:extLst>
                  <a:ext uri="{0D108BD9-81ED-4DB2-BD59-A6C34878D82A}">
                    <a16:rowId xmlns:a16="http://schemas.microsoft.com/office/drawing/2014/main" val="228516436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What percentage of your current Year 6 cohort perform safe self-rescue in different water-based situations? </a:t>
                      </a:r>
                      <a:r>
                        <a:rPr lang="en-GB" sz="1800" b="0" i="0" u="none" strike="noStrike" kern="1200" baseline="0" dirty="0">
                          <a:solidFill>
                            <a:schemeClr val="dk1"/>
                          </a:solidFill>
                          <a:latin typeface="+mn-lt"/>
                          <a:ea typeface="+mn-ea"/>
                          <a:cs typeface="+mn-cs"/>
                        </a:rPr>
                        <a:t>	</a:t>
                      </a:r>
                    </a:p>
                  </a:txBody>
                  <a:tcPr/>
                </a:tc>
                <a:tc>
                  <a:txBody>
                    <a:bodyPr/>
                    <a:lstStyle/>
                    <a:p>
                      <a:r>
                        <a:rPr lang="en-GB" sz="1200" dirty="0"/>
                        <a:t>%</a:t>
                      </a:r>
                    </a:p>
                  </a:txBody>
                  <a:tcPr/>
                </a:tc>
                <a:extLst>
                  <a:ext uri="{0D108BD9-81ED-4DB2-BD59-A6C34878D82A}">
                    <a16:rowId xmlns:a16="http://schemas.microsoft.com/office/drawing/2014/main" val="36083551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Schools can choose to use the Primary PE and Sport Premium to provide additional provision for swimming, but this must be for activity over and above the national curriculum requirements. Have you used it in this way? Yes/No </a:t>
                      </a:r>
                      <a:r>
                        <a:rPr lang="en-GB" sz="1800" b="0" i="0" u="none" strike="noStrike" kern="1200" baseline="0" dirty="0">
                          <a:solidFill>
                            <a:schemeClr val="dk1"/>
                          </a:solidFill>
                          <a:latin typeface="+mn-lt"/>
                          <a:ea typeface="+mn-ea"/>
                          <a:cs typeface="+mn-cs"/>
                        </a:rPr>
                        <a:t>	</a:t>
                      </a:r>
                    </a:p>
                  </a:txBody>
                  <a:tcPr/>
                </a:tc>
                <a:tc>
                  <a:txBody>
                    <a:bodyPr/>
                    <a:lstStyle/>
                    <a:p>
                      <a:r>
                        <a:rPr lang="en-GB" sz="1200" dirty="0"/>
                        <a:t>%</a:t>
                      </a:r>
                    </a:p>
                  </a:txBody>
                  <a:tcPr/>
                </a:tc>
                <a:extLst>
                  <a:ext uri="{0D108BD9-81ED-4DB2-BD59-A6C34878D82A}">
                    <a16:rowId xmlns:a16="http://schemas.microsoft.com/office/drawing/2014/main" val="4102839666"/>
                  </a:ext>
                </a:extLst>
              </a:tr>
            </a:tbl>
          </a:graphicData>
        </a:graphic>
      </p:graphicFrame>
      <p:pic>
        <p:nvPicPr>
          <p:cNvPr id="7" name="Picture 6">
            <a:extLst>
              <a:ext uri="{FF2B5EF4-FFF2-40B4-BE49-F238E27FC236}">
                <a16:creationId xmlns:a16="http://schemas.microsoft.com/office/drawing/2014/main" id="{04CA8F54-DBAC-44B4-AD29-9F90BD4AE01D}"/>
              </a:ext>
            </a:extLst>
          </p:cNvPr>
          <p:cNvPicPr>
            <a:picLocks noChangeAspect="1"/>
          </p:cNvPicPr>
          <p:nvPr/>
        </p:nvPicPr>
        <p:blipFill>
          <a:blip r:embed="rId2"/>
          <a:stretch>
            <a:fillRect/>
          </a:stretch>
        </p:blipFill>
        <p:spPr>
          <a:xfrm>
            <a:off x="886265" y="5349875"/>
            <a:ext cx="4564705" cy="1237737"/>
          </a:xfrm>
          <a:prstGeom prst="rect">
            <a:avLst/>
          </a:prstGeom>
        </p:spPr>
      </p:pic>
    </p:spTree>
    <p:extLst>
      <p:ext uri="{BB962C8B-B14F-4D97-AF65-F5344CB8AC3E}">
        <p14:creationId xmlns:p14="http://schemas.microsoft.com/office/powerpoint/2010/main" val="2053677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6291-1853-4B7E-809E-CC09D8DF1BE6}"/>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58F0A73F-AC08-4359-90C8-975D5ED48B47}"/>
              </a:ext>
            </a:extLst>
          </p:cNvPr>
          <p:cNvSpPr>
            <a:spLocks noGrp="1"/>
          </p:cNvSpPr>
          <p:nvPr>
            <p:ph type="subTitle" idx="1"/>
          </p:nvPr>
        </p:nvSpPr>
        <p:spPr/>
        <p:txBody>
          <a:bodyPr/>
          <a:lstStyle/>
          <a:p>
            <a:endParaRPr lang="en-GB"/>
          </a:p>
        </p:txBody>
      </p:sp>
      <p:graphicFrame>
        <p:nvGraphicFramePr>
          <p:cNvPr id="6" name="Table 6">
            <a:extLst>
              <a:ext uri="{FF2B5EF4-FFF2-40B4-BE49-F238E27FC236}">
                <a16:creationId xmlns:a16="http://schemas.microsoft.com/office/drawing/2014/main" id="{BEA28A5C-5C65-4D40-B17C-DF392A236C29}"/>
              </a:ext>
            </a:extLst>
          </p:cNvPr>
          <p:cNvGraphicFramePr>
            <a:graphicFrameLocks noGrp="1"/>
          </p:cNvGraphicFramePr>
          <p:nvPr>
            <p:extLst>
              <p:ext uri="{D42A27DB-BD31-4B8C-83A1-F6EECF244321}">
                <p14:modId xmlns:p14="http://schemas.microsoft.com/office/powerpoint/2010/main" val="2207179180"/>
              </p:ext>
            </p:extLst>
          </p:nvPr>
        </p:nvGraphicFramePr>
        <p:xfrm>
          <a:off x="756799" y="218487"/>
          <a:ext cx="11066584" cy="5477974"/>
        </p:xfrm>
        <a:graphic>
          <a:graphicData uri="http://schemas.openxmlformats.org/drawingml/2006/table">
            <a:tbl>
              <a:tblPr firstRow="1" bandRow="1">
                <a:tableStyleId>{5C22544A-7EE6-4342-B048-85BDC9FD1C3A}</a:tableStyleId>
              </a:tblPr>
              <a:tblGrid>
                <a:gridCol w="2766646">
                  <a:extLst>
                    <a:ext uri="{9D8B030D-6E8A-4147-A177-3AD203B41FA5}">
                      <a16:colId xmlns:a16="http://schemas.microsoft.com/office/drawing/2014/main" val="1565091496"/>
                    </a:ext>
                  </a:extLst>
                </a:gridCol>
                <a:gridCol w="2766646">
                  <a:extLst>
                    <a:ext uri="{9D8B030D-6E8A-4147-A177-3AD203B41FA5}">
                      <a16:colId xmlns:a16="http://schemas.microsoft.com/office/drawing/2014/main" val="3779631633"/>
                    </a:ext>
                  </a:extLst>
                </a:gridCol>
                <a:gridCol w="989429">
                  <a:extLst>
                    <a:ext uri="{9D8B030D-6E8A-4147-A177-3AD203B41FA5}">
                      <a16:colId xmlns:a16="http://schemas.microsoft.com/office/drawing/2014/main" val="3638142046"/>
                    </a:ext>
                  </a:extLst>
                </a:gridCol>
                <a:gridCol w="2778880">
                  <a:extLst>
                    <a:ext uri="{9D8B030D-6E8A-4147-A177-3AD203B41FA5}">
                      <a16:colId xmlns:a16="http://schemas.microsoft.com/office/drawing/2014/main" val="3090666478"/>
                    </a:ext>
                  </a:extLst>
                </a:gridCol>
                <a:gridCol w="1764983">
                  <a:extLst>
                    <a:ext uri="{9D8B030D-6E8A-4147-A177-3AD203B41FA5}">
                      <a16:colId xmlns:a16="http://schemas.microsoft.com/office/drawing/2014/main" val="1626607588"/>
                    </a:ext>
                  </a:extLst>
                </a:gridCol>
              </a:tblGrid>
              <a:tr h="3567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dirty="0">
                          <a:solidFill>
                            <a:schemeClr val="lt1"/>
                          </a:solidFill>
                          <a:latin typeface="+mn-lt"/>
                          <a:ea typeface="+mn-ea"/>
                          <a:cs typeface="+mn-cs"/>
                        </a:rPr>
                        <a:t>Academic Year: 2020/21</a:t>
                      </a:r>
                      <a:endParaRPr lang="en-GB" sz="1400" b="0" i="0" u="none" strike="noStrike" kern="1200" baseline="0" dirty="0">
                        <a:solidFill>
                          <a:schemeClr val="lt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dirty="0">
                          <a:solidFill>
                            <a:schemeClr val="lt1"/>
                          </a:solidFill>
                          <a:latin typeface="+mn-lt"/>
                          <a:ea typeface="+mn-ea"/>
                          <a:cs typeface="+mn-cs"/>
                        </a:rPr>
                        <a:t>Total fund allocated: £13,820</a:t>
                      </a:r>
                      <a:endParaRPr lang="en-GB" sz="1400" b="0" i="0" u="none" strike="noStrike" kern="1200" baseline="0" dirty="0">
                        <a:solidFill>
                          <a:schemeClr val="lt1"/>
                        </a:solidFill>
                        <a:latin typeface="+mn-lt"/>
                        <a:ea typeface="+mn-ea"/>
                        <a:cs typeface="+mn-cs"/>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dirty="0">
                          <a:solidFill>
                            <a:schemeClr val="lt1"/>
                          </a:solidFill>
                          <a:latin typeface="+mn-lt"/>
                          <a:ea typeface="+mn-ea"/>
                          <a:cs typeface="+mn-cs"/>
                        </a:rPr>
                        <a:t>Date Updated:1-3-21</a:t>
                      </a:r>
                      <a:endParaRPr lang="en-GB" sz="1400" b="0" i="0" u="none" strike="noStrike" kern="1200" baseline="0" dirty="0">
                        <a:solidFill>
                          <a:schemeClr val="lt1"/>
                        </a:solidFill>
                        <a:latin typeface="+mn-lt"/>
                        <a:ea typeface="+mn-ea"/>
                        <a:cs typeface="+mn-cs"/>
                      </a:endParaRPr>
                    </a:p>
                  </a:txBody>
                  <a:tcPr/>
                </a:tc>
                <a:tc hMerge="1">
                  <a:txBody>
                    <a:bodyPr/>
                    <a:lstStyle/>
                    <a:p>
                      <a:endParaRPr lang="en-GB"/>
                    </a:p>
                  </a:txBody>
                  <a:tcPr/>
                </a:tc>
                <a:tc>
                  <a:txBody>
                    <a:bodyPr/>
                    <a:lstStyle/>
                    <a:p>
                      <a:endParaRPr lang="en-GB" dirty="0"/>
                    </a:p>
                  </a:txBody>
                  <a:tcPr/>
                </a:tc>
                <a:extLst>
                  <a:ext uri="{0D108BD9-81ED-4DB2-BD59-A6C34878D82A}">
                    <a16:rowId xmlns:a16="http://schemas.microsoft.com/office/drawing/2014/main" val="167660030"/>
                  </a:ext>
                </a:extLst>
              </a:tr>
              <a:tr h="416175">
                <a:tc rowSpan="2" gridSpan="4">
                  <a:txBody>
                    <a:bodyPr/>
                    <a:lstStyle/>
                    <a:p>
                      <a:r>
                        <a:rPr lang="en-GB" sz="1200" b="1" i="0" u="none" strike="noStrike" kern="1200" baseline="0" dirty="0">
                          <a:solidFill>
                            <a:schemeClr val="dk1"/>
                          </a:solidFill>
                          <a:latin typeface="+mn-lt"/>
                          <a:ea typeface="+mn-ea"/>
                          <a:cs typeface="+mn-cs"/>
                        </a:rPr>
                        <a:t>Key indicator 1: </a:t>
                      </a:r>
                      <a:r>
                        <a:rPr lang="en-GB" sz="1200" b="0" i="0" u="none" strike="noStrike" kern="1200" baseline="0" dirty="0">
                          <a:solidFill>
                            <a:schemeClr val="dk1"/>
                          </a:solidFill>
                          <a:latin typeface="+mn-lt"/>
                          <a:ea typeface="+mn-ea"/>
                          <a:cs typeface="+mn-cs"/>
                        </a:rPr>
                        <a:t>The engagement of all pupils in regular physical activity – Chief Medical Officer guidelines recommend that primary school children undertake at least 30 minutes of physical activity a day in school </a:t>
                      </a:r>
                      <a:r>
                        <a:rPr lang="en-GB" sz="1800" b="0" i="0" u="none" strike="noStrike" kern="1200" baseline="0" dirty="0">
                          <a:solidFill>
                            <a:schemeClr val="dk1"/>
                          </a:solidFill>
                          <a:latin typeface="+mn-lt"/>
                          <a:ea typeface="+mn-ea"/>
                          <a:cs typeface="+mn-cs"/>
                        </a:rPr>
                        <a:t>	</a:t>
                      </a:r>
                    </a:p>
                  </a:txBody>
                  <a:tcPr/>
                </a:tc>
                <a:tc rowSpan="2" hMerge="1">
                  <a:txBody>
                    <a:bodyPr/>
                    <a:lstStyle/>
                    <a:p>
                      <a:endParaRPr lang="en-GB" dirty="0"/>
                    </a:p>
                  </a:txBody>
                  <a:tcPr/>
                </a:tc>
                <a:tc rowSpan="2" hMerge="1">
                  <a:txBody>
                    <a:bodyPr/>
                    <a:lstStyle/>
                    <a:p>
                      <a:endParaRPr lang="en-GB" dirty="0"/>
                    </a:p>
                  </a:txBody>
                  <a:tcPr/>
                </a:tc>
                <a:tc rowSpan="2" hMerge="1">
                  <a:txBody>
                    <a:bodyPr/>
                    <a:lstStyle/>
                    <a:p>
                      <a:endParaRPr lang="en-GB"/>
                    </a:p>
                  </a:txBody>
                  <a:tcPr/>
                </a:tc>
                <a:tc>
                  <a:txBody>
                    <a:bodyPr/>
                    <a:lstStyle/>
                    <a:p>
                      <a:r>
                        <a:rPr lang="en-GB" sz="1100" b="0" i="0" u="none" strike="noStrike" baseline="0" dirty="0">
                          <a:solidFill>
                            <a:srgbClr val="000000"/>
                          </a:solidFill>
                          <a:latin typeface="Calibri" panose="020F0502020204030204" pitchFamily="34" charset="0"/>
                        </a:rPr>
                        <a:t>Percentage of total allocation: 	</a:t>
                      </a:r>
                    </a:p>
                  </a:txBody>
                  <a:tcPr/>
                </a:tc>
                <a:extLst>
                  <a:ext uri="{0D108BD9-81ED-4DB2-BD59-A6C34878D82A}">
                    <a16:rowId xmlns:a16="http://schemas.microsoft.com/office/drawing/2014/main" val="1820834556"/>
                  </a:ext>
                </a:extLst>
              </a:tr>
              <a:tr h="254016">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r>
                        <a:rPr lang="en-GB" sz="1100" b="0" i="0" u="none" strike="noStrike" baseline="0" dirty="0">
                          <a:solidFill>
                            <a:srgbClr val="000000"/>
                          </a:solidFill>
                          <a:latin typeface="Calibri" panose="020F0502020204030204" pitchFamily="34" charset="0"/>
                        </a:rPr>
                        <a:t>% 	</a:t>
                      </a:r>
                    </a:p>
                  </a:txBody>
                  <a:tcPr/>
                </a:tc>
                <a:extLst>
                  <a:ext uri="{0D108BD9-81ED-4DB2-BD59-A6C34878D82A}">
                    <a16:rowId xmlns:a16="http://schemas.microsoft.com/office/drawing/2014/main" val="3802169179"/>
                  </a:ext>
                </a:extLst>
              </a:tr>
              <a:tr h="6773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School focus with clarity on intended impact on pupils: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Actions to achieve: </a:t>
                      </a:r>
                      <a:endParaRPr lang="en-GB" sz="1800" b="0" i="0" u="none" strike="noStrike" kern="1200" baseline="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Funding allocated</a:t>
                      </a:r>
                      <a:r>
                        <a:rPr lang="en-GB" sz="1800" b="0" i="0" u="none" strike="noStrike" kern="1200" baseline="0" dirty="0">
                          <a:solidFill>
                            <a:schemeClr val="dk1"/>
                          </a:solidFill>
                          <a:latin typeface="+mn-lt"/>
                          <a:ea typeface="+mn-ea"/>
                          <a:cs typeface="+mn-cs"/>
                        </a:rPr>
                        <a:t>: </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Evidence and impact: </a:t>
                      </a:r>
                      <a:endParaRPr lang="en-GB" sz="1800" b="0" i="0" u="none" strike="noStrike" kern="1200" baseline="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Sustainability and suggested next steps: </a:t>
                      </a:r>
                      <a:endParaRPr lang="en-GB" sz="18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1781661695"/>
                  </a:ext>
                </a:extLst>
              </a:tr>
              <a:tr h="3656392">
                <a:tc>
                  <a:txBody>
                    <a:bodyPr/>
                    <a:lstStyle/>
                    <a:p>
                      <a:r>
                        <a:rPr lang="en-GB" sz="1200" b="0" i="0" u="none" strike="noStrike" kern="1200" baseline="0" dirty="0">
                          <a:solidFill>
                            <a:schemeClr val="dk1"/>
                          </a:solidFill>
                          <a:latin typeface="+mn-lt"/>
                          <a:ea typeface="+mn-ea"/>
                          <a:cs typeface="+mn-cs"/>
                        </a:rPr>
                        <a:t>o To provide more focus on physical activity to ensure children increase their activity to at least 30 minutes a day. </a:t>
                      </a: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o Provide a sporting leadership pathway for pupils in Year 5 and 6 to allow all pupils the opportunity to develop as role models through contributing to lunchtime activities and whole school sports events. </a:t>
                      </a: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txBody>
                  <a:tcPr/>
                </a:tc>
                <a:tc>
                  <a:txBody>
                    <a:bodyPr/>
                    <a:lstStyle/>
                    <a:p>
                      <a:r>
                        <a:rPr lang="en-GB" sz="1200" b="0" i="0" u="none" strike="noStrike" kern="1200" baseline="0" dirty="0">
                          <a:solidFill>
                            <a:schemeClr val="dk1"/>
                          </a:solidFill>
                          <a:latin typeface="+mn-lt"/>
                          <a:ea typeface="+mn-ea"/>
                          <a:cs typeface="+mn-cs"/>
                        </a:rPr>
                        <a:t>PE staff to deliver sessions of sport over lunchtime. Activities will be varied and determined through pupil voice to appeal to all pupils. Equipment to deliver high-quality sessions to be provided. </a:t>
                      </a: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Court markings (bottom playground) activity markings (top playground)</a:t>
                      </a: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o Training for sports leaders to deliver a variety of sporting activities during lunchtimes and through whole school events. </a:t>
                      </a: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o Monitor children’s activity and participation in sport through PE passport. </a:t>
                      </a:r>
                      <a:endParaRPr lang="en-GB" sz="1800" b="0" i="0" u="none" strike="noStrike" kern="1200" baseline="0" dirty="0">
                        <a:solidFill>
                          <a:schemeClr val="dk1"/>
                        </a:solidFill>
                        <a:latin typeface="+mn-lt"/>
                        <a:ea typeface="+mn-ea"/>
                        <a:cs typeface="+mn-cs"/>
                      </a:endParaRPr>
                    </a:p>
                  </a:txBody>
                  <a:tcPr/>
                </a:tc>
                <a:tc>
                  <a:txBody>
                    <a:bodyPr/>
                    <a:lstStyle/>
                    <a:p>
                      <a:r>
                        <a:rPr lang="en-GB" sz="1800" b="0" i="0" u="none" strike="noStrike" kern="1200" baseline="0" dirty="0">
                          <a:solidFill>
                            <a:schemeClr val="dk1"/>
                          </a:solidFill>
                          <a:latin typeface="+mn-lt"/>
                          <a:ea typeface="+mn-ea"/>
                          <a:cs typeface="+mn-cs"/>
                        </a:rPr>
                        <a:t> </a:t>
                      </a:r>
                    </a:p>
                    <a:p>
                      <a:r>
                        <a:rPr lang="en-GB" sz="1800" b="0" i="0" u="none" strike="noStrike" kern="1200" baseline="0" dirty="0">
                          <a:solidFill>
                            <a:schemeClr val="dk1"/>
                          </a:solidFill>
                          <a:latin typeface="+mn-lt"/>
                          <a:ea typeface="+mn-ea"/>
                          <a:cs typeface="+mn-cs"/>
                        </a:rPr>
                        <a:t>£500</a:t>
                      </a:r>
                    </a:p>
                    <a:p>
                      <a:r>
                        <a:rPr lang="en-GB" sz="1800" b="0" i="0" u="none" strike="noStrike" kern="1200" baseline="0" dirty="0">
                          <a:solidFill>
                            <a:schemeClr val="dk1"/>
                          </a:solidFill>
                          <a:latin typeface="+mn-lt"/>
                          <a:ea typeface="+mn-ea"/>
                          <a:cs typeface="+mn-cs"/>
                        </a:rPr>
                        <a:t>	</a:t>
                      </a:r>
                    </a:p>
                    <a:p>
                      <a:endParaRPr lang="en-GB" dirty="0"/>
                    </a:p>
                    <a:p>
                      <a:r>
                        <a:rPr lang="en-GB" sz="1800" b="0" i="0" kern="1200" dirty="0">
                          <a:solidFill>
                            <a:schemeClr val="dk1"/>
                          </a:solidFill>
                          <a:effectLst/>
                          <a:latin typeface="+mn-lt"/>
                          <a:ea typeface="+mn-ea"/>
                          <a:cs typeface="+mn-cs"/>
                        </a:rPr>
                        <a:t>£2,742</a:t>
                      </a:r>
                    </a:p>
                    <a:p>
                      <a:endParaRPr lang="en-GB" dirty="0"/>
                    </a:p>
                    <a:p>
                      <a:endParaRPr lang="en-GB" dirty="0"/>
                    </a:p>
                    <a:p>
                      <a:r>
                        <a:rPr lang="en-GB" dirty="0"/>
                        <a:t>£50</a:t>
                      </a:r>
                    </a:p>
                    <a:p>
                      <a:endParaRPr lang="en-GB" dirty="0"/>
                    </a:p>
                    <a:p>
                      <a:endParaRPr lang="en-GB" dirty="0"/>
                    </a:p>
                    <a:p>
                      <a:endParaRPr lang="en-GB" dirty="0"/>
                    </a:p>
                    <a:p>
                      <a:r>
                        <a:rPr lang="en-GB" dirty="0"/>
                        <a:t>£188.40</a:t>
                      </a:r>
                    </a:p>
                  </a:txBody>
                  <a:tcPr/>
                </a:tc>
                <a:tc>
                  <a:txBody>
                    <a:bodyPr/>
                    <a:lstStyle/>
                    <a:p>
                      <a:r>
                        <a:rPr lang="en-GB" sz="1200" b="0" i="0" u="none" strike="noStrike" kern="1200" baseline="0" dirty="0">
                          <a:solidFill>
                            <a:schemeClr val="dk1"/>
                          </a:solidFill>
                          <a:latin typeface="+mn-lt"/>
                          <a:ea typeface="+mn-ea"/>
                          <a:cs typeface="+mn-cs"/>
                        </a:rPr>
                        <a:t>The objective is for 75% of pupils within each year group to have participated in sporting activities during lunchtime over a sustained period. </a:t>
                      </a: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PE lesson taking part on court</a:t>
                      </a:r>
                    </a:p>
                    <a:p>
                      <a:r>
                        <a:rPr lang="en-GB" sz="1200" b="0" i="0" u="none" strike="noStrike" kern="1200" baseline="0" dirty="0">
                          <a:solidFill>
                            <a:schemeClr val="dk1"/>
                          </a:solidFill>
                          <a:latin typeface="+mn-lt"/>
                          <a:ea typeface="+mn-ea"/>
                          <a:cs typeface="+mn-cs"/>
                        </a:rPr>
                        <a:t>Children using the activities during break and lunchtimes</a:t>
                      </a: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o Pupil voice will be used to measure if pupils have enjoyed the sessions and different options being offered by PE staff and school</a:t>
                      </a: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o School target is for 150+ pupils to attend some form of sports club, activity or event after school on a weekly basis. </a:t>
                      </a:r>
                    </a:p>
                    <a:p>
                      <a:endParaRPr lang="en-GB" sz="1200" dirty="0"/>
                    </a:p>
                  </a:txBody>
                  <a:tcPr/>
                </a:tc>
                <a:tc>
                  <a:txBody>
                    <a:bodyPr/>
                    <a:lstStyle/>
                    <a:p>
                      <a:r>
                        <a:rPr lang="en-GB" sz="1100" dirty="0"/>
                        <a:t>Review timetable for September going forward</a:t>
                      </a:r>
                    </a:p>
                    <a:p>
                      <a:endParaRPr lang="en-GB" sz="1100" dirty="0"/>
                    </a:p>
                    <a:p>
                      <a:endParaRPr lang="en-GB" sz="1100" dirty="0"/>
                    </a:p>
                    <a:p>
                      <a:endParaRPr lang="en-GB" sz="1100" dirty="0"/>
                    </a:p>
                    <a:p>
                      <a:endParaRPr lang="en-GB" sz="1100" dirty="0"/>
                    </a:p>
                    <a:p>
                      <a:endParaRPr lang="en-GB" sz="1100" dirty="0"/>
                    </a:p>
                    <a:p>
                      <a:r>
                        <a:rPr lang="en-GB" sz="1100" dirty="0"/>
                        <a:t>Playground needs to be marked up once school is safe to open</a:t>
                      </a:r>
                    </a:p>
                    <a:p>
                      <a:endParaRPr lang="en-GB" sz="1100" dirty="0"/>
                    </a:p>
                    <a:p>
                      <a:r>
                        <a:rPr lang="en-GB" sz="1100" dirty="0"/>
                        <a:t>New pupils to be trained</a:t>
                      </a:r>
                    </a:p>
                    <a:p>
                      <a:endParaRPr lang="en-GB" sz="1100" dirty="0"/>
                    </a:p>
                    <a:p>
                      <a:endParaRPr lang="en-GB" sz="1100" dirty="0"/>
                    </a:p>
                    <a:p>
                      <a:endParaRPr lang="en-GB" sz="1100" dirty="0"/>
                    </a:p>
                    <a:p>
                      <a:endParaRPr lang="en-GB" sz="1100" dirty="0"/>
                    </a:p>
                    <a:p>
                      <a:endParaRPr lang="en-GB" sz="1100" dirty="0"/>
                    </a:p>
                    <a:p>
                      <a:r>
                        <a:rPr lang="en-GB" sz="1100" dirty="0"/>
                        <a:t>Passports have been ordered ready to use in September</a:t>
                      </a:r>
                    </a:p>
                  </a:txBody>
                  <a:tcPr/>
                </a:tc>
                <a:extLst>
                  <a:ext uri="{0D108BD9-81ED-4DB2-BD59-A6C34878D82A}">
                    <a16:rowId xmlns:a16="http://schemas.microsoft.com/office/drawing/2014/main" val="3333910790"/>
                  </a:ext>
                </a:extLst>
              </a:tr>
            </a:tbl>
          </a:graphicData>
        </a:graphic>
      </p:graphicFrame>
      <p:pic>
        <p:nvPicPr>
          <p:cNvPr id="5" name="Picture 4">
            <a:extLst>
              <a:ext uri="{FF2B5EF4-FFF2-40B4-BE49-F238E27FC236}">
                <a16:creationId xmlns:a16="http://schemas.microsoft.com/office/drawing/2014/main" id="{78577688-F54D-4208-9F8E-A477FF86963D}"/>
              </a:ext>
            </a:extLst>
          </p:cNvPr>
          <p:cNvPicPr>
            <a:picLocks noChangeAspect="1"/>
          </p:cNvPicPr>
          <p:nvPr/>
        </p:nvPicPr>
        <p:blipFill>
          <a:blip r:embed="rId2"/>
          <a:stretch>
            <a:fillRect/>
          </a:stretch>
        </p:blipFill>
        <p:spPr>
          <a:xfrm>
            <a:off x="756799" y="5714997"/>
            <a:ext cx="4194472" cy="1137347"/>
          </a:xfrm>
          <a:prstGeom prst="rect">
            <a:avLst/>
          </a:prstGeom>
        </p:spPr>
      </p:pic>
    </p:spTree>
    <p:extLst>
      <p:ext uri="{BB962C8B-B14F-4D97-AF65-F5344CB8AC3E}">
        <p14:creationId xmlns:p14="http://schemas.microsoft.com/office/powerpoint/2010/main" val="2024789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6291-1853-4B7E-809E-CC09D8DF1BE6}"/>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58F0A73F-AC08-4359-90C8-975D5ED48B47}"/>
              </a:ext>
            </a:extLst>
          </p:cNvPr>
          <p:cNvSpPr>
            <a:spLocks noGrp="1"/>
          </p:cNvSpPr>
          <p:nvPr>
            <p:ph type="subTitle" idx="1"/>
          </p:nvPr>
        </p:nvSpPr>
        <p:spPr/>
        <p:txBody>
          <a:bodyPr/>
          <a:lstStyle/>
          <a:p>
            <a:endParaRPr lang="en-GB"/>
          </a:p>
        </p:txBody>
      </p:sp>
      <p:graphicFrame>
        <p:nvGraphicFramePr>
          <p:cNvPr id="6" name="Table 6">
            <a:extLst>
              <a:ext uri="{FF2B5EF4-FFF2-40B4-BE49-F238E27FC236}">
                <a16:creationId xmlns:a16="http://schemas.microsoft.com/office/drawing/2014/main" id="{BEA28A5C-5C65-4D40-B17C-DF392A236C29}"/>
              </a:ext>
            </a:extLst>
          </p:cNvPr>
          <p:cNvGraphicFramePr>
            <a:graphicFrameLocks noGrp="1"/>
          </p:cNvGraphicFramePr>
          <p:nvPr>
            <p:extLst>
              <p:ext uri="{D42A27DB-BD31-4B8C-83A1-F6EECF244321}">
                <p14:modId xmlns:p14="http://schemas.microsoft.com/office/powerpoint/2010/main" val="1037592987"/>
              </p:ext>
            </p:extLst>
          </p:nvPr>
        </p:nvGraphicFramePr>
        <p:xfrm>
          <a:off x="862817" y="450167"/>
          <a:ext cx="11066584" cy="5050301"/>
        </p:xfrm>
        <a:graphic>
          <a:graphicData uri="http://schemas.openxmlformats.org/drawingml/2006/table">
            <a:tbl>
              <a:tblPr firstRow="1" bandRow="1">
                <a:tableStyleId>{5C22544A-7EE6-4342-B048-85BDC9FD1C3A}</a:tableStyleId>
              </a:tblPr>
              <a:tblGrid>
                <a:gridCol w="2766646">
                  <a:extLst>
                    <a:ext uri="{9D8B030D-6E8A-4147-A177-3AD203B41FA5}">
                      <a16:colId xmlns:a16="http://schemas.microsoft.com/office/drawing/2014/main" val="1565091496"/>
                    </a:ext>
                  </a:extLst>
                </a:gridCol>
                <a:gridCol w="2766646">
                  <a:extLst>
                    <a:ext uri="{9D8B030D-6E8A-4147-A177-3AD203B41FA5}">
                      <a16:colId xmlns:a16="http://schemas.microsoft.com/office/drawing/2014/main" val="3779631633"/>
                    </a:ext>
                  </a:extLst>
                </a:gridCol>
                <a:gridCol w="989429">
                  <a:extLst>
                    <a:ext uri="{9D8B030D-6E8A-4147-A177-3AD203B41FA5}">
                      <a16:colId xmlns:a16="http://schemas.microsoft.com/office/drawing/2014/main" val="3638142046"/>
                    </a:ext>
                  </a:extLst>
                </a:gridCol>
                <a:gridCol w="2743200">
                  <a:extLst>
                    <a:ext uri="{9D8B030D-6E8A-4147-A177-3AD203B41FA5}">
                      <a16:colId xmlns:a16="http://schemas.microsoft.com/office/drawing/2014/main" val="3090666478"/>
                    </a:ext>
                  </a:extLst>
                </a:gridCol>
                <a:gridCol w="1800663">
                  <a:extLst>
                    <a:ext uri="{9D8B030D-6E8A-4147-A177-3AD203B41FA5}">
                      <a16:colId xmlns:a16="http://schemas.microsoft.com/office/drawing/2014/main" val="1626607588"/>
                    </a:ext>
                  </a:extLst>
                </a:gridCol>
              </a:tblGrid>
              <a:tr h="3742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dirty="0">
                          <a:solidFill>
                            <a:schemeClr val="lt1"/>
                          </a:solidFill>
                          <a:latin typeface="+mn-lt"/>
                          <a:ea typeface="+mn-ea"/>
                          <a:cs typeface="+mn-cs"/>
                        </a:rPr>
                        <a:t>Academic Year: 2020/21</a:t>
                      </a:r>
                      <a:endParaRPr lang="en-GB" sz="1400" b="0" i="0" u="none" strike="noStrike" kern="1200" baseline="0" dirty="0">
                        <a:solidFill>
                          <a:schemeClr val="lt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dirty="0">
                          <a:solidFill>
                            <a:schemeClr val="lt1"/>
                          </a:solidFill>
                          <a:latin typeface="+mn-lt"/>
                          <a:ea typeface="+mn-ea"/>
                          <a:cs typeface="+mn-cs"/>
                        </a:rPr>
                        <a:t>Total fund allocated: £</a:t>
                      </a:r>
                      <a:endParaRPr lang="en-GB" sz="1400" b="0" i="0" u="none" strike="noStrike" kern="1200" baseline="0" dirty="0">
                        <a:solidFill>
                          <a:schemeClr val="lt1"/>
                        </a:solidFill>
                        <a:latin typeface="+mn-lt"/>
                        <a:ea typeface="+mn-ea"/>
                        <a:cs typeface="+mn-cs"/>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dirty="0">
                          <a:solidFill>
                            <a:schemeClr val="lt1"/>
                          </a:solidFill>
                          <a:latin typeface="+mn-lt"/>
                          <a:ea typeface="+mn-ea"/>
                          <a:cs typeface="+mn-cs"/>
                        </a:rPr>
                        <a:t>Date Updated: </a:t>
                      </a:r>
                      <a:r>
                        <a:rPr lang="en-GB" sz="1400" b="0" i="0" u="none" strike="noStrike" kern="1200" baseline="0" dirty="0">
                          <a:solidFill>
                            <a:schemeClr val="lt1"/>
                          </a:solidFill>
                          <a:latin typeface="+mn-lt"/>
                          <a:ea typeface="+mn-ea"/>
                          <a:cs typeface="+mn-cs"/>
                        </a:rPr>
                        <a:t>	</a:t>
                      </a:r>
                    </a:p>
                  </a:txBody>
                  <a:tcPr/>
                </a:tc>
                <a:tc hMerge="1">
                  <a:txBody>
                    <a:bodyPr/>
                    <a:lstStyle/>
                    <a:p>
                      <a:endParaRPr lang="en-GB"/>
                    </a:p>
                  </a:txBody>
                  <a:tcPr/>
                </a:tc>
                <a:tc>
                  <a:txBody>
                    <a:bodyPr/>
                    <a:lstStyle/>
                    <a:p>
                      <a:endParaRPr lang="en-GB" dirty="0"/>
                    </a:p>
                  </a:txBody>
                  <a:tcPr/>
                </a:tc>
                <a:extLst>
                  <a:ext uri="{0D108BD9-81ED-4DB2-BD59-A6C34878D82A}">
                    <a16:rowId xmlns:a16="http://schemas.microsoft.com/office/drawing/2014/main" val="167660030"/>
                  </a:ext>
                </a:extLst>
              </a:tr>
              <a:tr h="430686">
                <a:tc rowSpan="2" gridSpan="4">
                  <a:txBody>
                    <a:bodyPr/>
                    <a:lstStyle/>
                    <a:p>
                      <a:r>
                        <a:rPr lang="en-GB" sz="1200" b="1" i="0" u="none" strike="noStrike" kern="1200" baseline="0" dirty="0">
                          <a:solidFill>
                            <a:schemeClr val="dk1"/>
                          </a:solidFill>
                          <a:latin typeface="+mn-lt"/>
                          <a:ea typeface="+mn-ea"/>
                          <a:cs typeface="+mn-cs"/>
                        </a:rPr>
                        <a:t>Key indicator 1: </a:t>
                      </a:r>
                      <a:r>
                        <a:rPr lang="en-GB" sz="1200" b="0" i="0" u="none" strike="noStrike" kern="1200" baseline="0" dirty="0">
                          <a:solidFill>
                            <a:schemeClr val="dk1"/>
                          </a:solidFill>
                          <a:latin typeface="+mn-lt"/>
                          <a:ea typeface="+mn-ea"/>
                          <a:cs typeface="+mn-cs"/>
                        </a:rPr>
                        <a:t>The engagement of all pupils in regular physical activity – Chief Medical Officer guidelines recommend that primary school children undertake at least 30 minutes of physical activity a day in school </a:t>
                      </a:r>
                      <a:r>
                        <a:rPr lang="en-GB" sz="1800" b="0" i="0" u="none" strike="noStrike" kern="1200" baseline="0" dirty="0">
                          <a:solidFill>
                            <a:schemeClr val="dk1"/>
                          </a:solidFill>
                          <a:latin typeface="+mn-lt"/>
                          <a:ea typeface="+mn-ea"/>
                          <a:cs typeface="+mn-cs"/>
                        </a:rPr>
                        <a:t>	</a:t>
                      </a:r>
                    </a:p>
                  </a:txBody>
                  <a:tcPr/>
                </a:tc>
                <a:tc rowSpan="2" hMerge="1">
                  <a:txBody>
                    <a:bodyPr/>
                    <a:lstStyle/>
                    <a:p>
                      <a:endParaRPr lang="en-GB" dirty="0"/>
                    </a:p>
                  </a:txBody>
                  <a:tcPr/>
                </a:tc>
                <a:tc rowSpan="2" hMerge="1">
                  <a:txBody>
                    <a:bodyPr/>
                    <a:lstStyle/>
                    <a:p>
                      <a:endParaRPr lang="en-GB" dirty="0"/>
                    </a:p>
                  </a:txBody>
                  <a:tcPr/>
                </a:tc>
                <a:tc rowSpan="2" hMerge="1">
                  <a:txBody>
                    <a:bodyPr/>
                    <a:lstStyle/>
                    <a:p>
                      <a:endParaRPr lang="en-GB"/>
                    </a:p>
                  </a:txBody>
                  <a:tcPr/>
                </a:tc>
                <a:tc>
                  <a:txBody>
                    <a:bodyPr/>
                    <a:lstStyle/>
                    <a:p>
                      <a:r>
                        <a:rPr lang="en-GB" sz="1100" b="0" i="0" u="none" strike="noStrike" baseline="0" dirty="0">
                          <a:solidFill>
                            <a:srgbClr val="000000"/>
                          </a:solidFill>
                          <a:latin typeface="Calibri" panose="020F0502020204030204" pitchFamily="34" charset="0"/>
                        </a:rPr>
                        <a:t>Percentage of total allocation: 	</a:t>
                      </a:r>
                    </a:p>
                  </a:txBody>
                  <a:tcPr/>
                </a:tc>
                <a:extLst>
                  <a:ext uri="{0D108BD9-81ED-4DB2-BD59-A6C34878D82A}">
                    <a16:rowId xmlns:a16="http://schemas.microsoft.com/office/drawing/2014/main" val="1820834556"/>
                  </a:ext>
                </a:extLst>
              </a:tr>
              <a:tr h="276869">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r>
                        <a:rPr lang="en-GB" sz="1100" b="0" i="0" u="none" strike="noStrike" baseline="0" dirty="0">
                          <a:solidFill>
                            <a:srgbClr val="000000"/>
                          </a:solidFill>
                          <a:latin typeface="Calibri" panose="020F0502020204030204" pitchFamily="34" charset="0"/>
                        </a:rPr>
                        <a:t>% 	</a:t>
                      </a:r>
                    </a:p>
                  </a:txBody>
                  <a:tcPr/>
                </a:tc>
                <a:extLst>
                  <a:ext uri="{0D108BD9-81ED-4DB2-BD59-A6C34878D82A}">
                    <a16:rowId xmlns:a16="http://schemas.microsoft.com/office/drawing/2014/main" val="3802169179"/>
                  </a:ext>
                </a:extLst>
              </a:tr>
              <a:tr h="7383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School focus with clarity on intended impact on pupils: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Actions to achieve: </a:t>
                      </a:r>
                      <a:endParaRPr lang="en-GB" sz="1800" b="0" i="0" u="none" strike="noStrike" kern="1200" baseline="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Funding allocated</a:t>
                      </a:r>
                      <a:r>
                        <a:rPr lang="en-GB" sz="1800" b="0" i="0" u="none" strike="noStrike" kern="1200" baseline="0" dirty="0">
                          <a:solidFill>
                            <a:schemeClr val="dk1"/>
                          </a:solidFill>
                          <a:latin typeface="+mn-lt"/>
                          <a:ea typeface="+mn-ea"/>
                          <a:cs typeface="+mn-cs"/>
                        </a:rPr>
                        <a:t>: </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Evidence and impact: </a:t>
                      </a:r>
                      <a:endParaRPr lang="en-GB" sz="1800" b="0" i="0" u="none" strike="noStrike" kern="1200" baseline="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Sustainability and suggested next steps: </a:t>
                      </a:r>
                      <a:endParaRPr lang="en-GB" sz="18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1781661695"/>
                  </a:ext>
                </a:extLst>
              </a:tr>
              <a:tr h="3230142">
                <a:tc>
                  <a:txBody>
                    <a:bodyPr/>
                    <a:lstStyle/>
                    <a:p>
                      <a:r>
                        <a:rPr lang="en-GB" sz="1200" b="0" i="0" u="none" strike="noStrike" kern="1200" baseline="0" dirty="0">
                          <a:solidFill>
                            <a:schemeClr val="dk1"/>
                          </a:solidFill>
                          <a:latin typeface="+mn-lt"/>
                          <a:ea typeface="+mn-ea"/>
                          <a:cs typeface="+mn-cs"/>
                        </a:rPr>
                        <a:t>o Establish a daily mile routine for all pupils and staff  to encourage daily activity and increase fitness levels. </a:t>
                      </a: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o Further increase the quality of provision and practice of sport across the school.</a:t>
                      </a:r>
                    </a:p>
                    <a:p>
                      <a:r>
                        <a:rPr lang="en-GB" sz="1800" b="0" i="0" u="none" strike="noStrike" kern="1200" baseline="0" dirty="0">
                          <a:solidFill>
                            <a:schemeClr val="dk1"/>
                          </a:solidFill>
                          <a:latin typeface="+mn-lt"/>
                          <a:ea typeface="+mn-ea"/>
                          <a:cs typeface="+mn-cs"/>
                        </a:rPr>
                        <a:t>	</a:t>
                      </a:r>
                    </a:p>
                    <a:p>
                      <a:endParaRPr lang="en-GB" sz="1200" dirty="0"/>
                    </a:p>
                  </a:txBody>
                  <a:tcPr/>
                </a:tc>
                <a:tc>
                  <a:txBody>
                    <a:bodyPr/>
                    <a:lstStyle/>
                    <a:p>
                      <a:r>
                        <a:rPr lang="en-GB" sz="1200" b="0" i="0" u="none" strike="noStrike" kern="1200" baseline="0" dirty="0">
                          <a:solidFill>
                            <a:schemeClr val="dk1"/>
                          </a:solidFill>
                          <a:latin typeface="+mn-lt"/>
                          <a:ea typeface="+mn-ea"/>
                          <a:cs typeface="+mn-cs"/>
                        </a:rPr>
                        <a:t>o Use the daily mile line regularly. Half termly updates to be shared across the school by staff. </a:t>
                      </a: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Continue to run a range of multi-sport activities alongside sports training for school teams. </a:t>
                      </a: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o All pupils in KS2 to undertake the fitness test to record baseline fitness measurement followed by mid and end of year assessments. </a:t>
                      </a: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All staff to have opportunities attend relevant training, work alongside PE Lead and observe good practice is ensured through programme of support.</a:t>
                      </a:r>
                    </a:p>
                  </a:txBody>
                  <a:tcPr/>
                </a:tc>
                <a:tc>
                  <a:txBody>
                    <a:bodyPr/>
                    <a:lstStyle/>
                    <a:p>
                      <a:r>
                        <a:rPr lang="en-GB" sz="1800" b="0" i="0" u="none" strike="noStrike" kern="1200" baseline="0" dirty="0">
                          <a:solidFill>
                            <a:schemeClr val="dk1"/>
                          </a:solidFill>
                          <a:latin typeface="+mn-lt"/>
                          <a:ea typeface="+mn-ea"/>
                          <a:cs typeface="+mn-cs"/>
                        </a:rPr>
                        <a:t>	</a:t>
                      </a:r>
                    </a:p>
                    <a:p>
                      <a:endParaRPr lang="en-GB" dirty="0"/>
                    </a:p>
                    <a:p>
                      <a:endParaRPr lang="en-GB" dirty="0"/>
                    </a:p>
                    <a:p>
                      <a:r>
                        <a:rPr lang="en-GB" dirty="0"/>
                        <a:t>£500</a:t>
                      </a:r>
                    </a:p>
                    <a:p>
                      <a:endParaRPr lang="en-GB" dirty="0"/>
                    </a:p>
                    <a:p>
                      <a:endParaRPr lang="en-GB" dirty="0"/>
                    </a:p>
                    <a:p>
                      <a:endParaRPr lang="en-GB" dirty="0"/>
                    </a:p>
                    <a:p>
                      <a:endParaRPr lang="en-GB" dirty="0"/>
                    </a:p>
                    <a:p>
                      <a:endParaRPr lang="en-GB" dirty="0"/>
                    </a:p>
                    <a:p>
                      <a:r>
                        <a:rPr lang="en-GB" dirty="0"/>
                        <a:t>£2000</a:t>
                      </a:r>
                    </a:p>
                  </a:txBody>
                  <a:tcPr/>
                </a:tc>
                <a:tc>
                  <a:txBody>
                    <a:bodyPr/>
                    <a:lstStyle/>
                    <a:p>
                      <a:r>
                        <a:rPr lang="en-GB" sz="1200" b="0" i="0" u="none" strike="noStrike" kern="1200" baseline="0" dirty="0">
                          <a:solidFill>
                            <a:schemeClr val="dk1"/>
                          </a:solidFill>
                          <a:latin typeface="+mn-lt"/>
                          <a:ea typeface="+mn-ea"/>
                          <a:cs typeface="+mn-cs"/>
                        </a:rPr>
                        <a:t>o All pupils to have the opportunity to take part in the daily mile during lunchtimes. </a:t>
                      </a: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o Staff/Pupil feedback to be carried out to see if there has been a positive experience and impact measurable through performance related targets. </a:t>
                      </a:r>
                    </a:p>
                    <a:p>
                      <a:r>
                        <a:rPr lang="en-GB" sz="1200" b="0" i="0" u="none" strike="noStrike" kern="1200" baseline="0" dirty="0">
                          <a:solidFill>
                            <a:schemeClr val="dk1"/>
                          </a:solidFill>
                          <a:latin typeface="+mn-lt"/>
                          <a:ea typeface="+mn-ea"/>
                          <a:cs typeface="+mn-cs"/>
                        </a:rPr>
                        <a:t>Part of the PE curriculum lessons</a:t>
                      </a:r>
                      <a:r>
                        <a:rPr lang="en-GB" sz="1800" b="0" i="0" u="none" strike="noStrike" kern="1200" baseline="0" dirty="0">
                          <a:solidFill>
                            <a:schemeClr val="dk1"/>
                          </a:solidFill>
                          <a:latin typeface="+mn-lt"/>
                          <a:ea typeface="+mn-ea"/>
                          <a:cs typeface="+mn-cs"/>
                        </a:rPr>
                        <a:t>	</a:t>
                      </a:r>
                    </a:p>
                    <a:p>
                      <a:endParaRPr lang="en-GB" sz="1200" b="0" i="0" u="none" strike="noStrike" kern="1200" baseline="0" dirty="0">
                        <a:solidFill>
                          <a:schemeClr val="dk1"/>
                        </a:solidFill>
                        <a:latin typeface="+mn-lt"/>
                        <a:ea typeface="+mn-ea"/>
                        <a:cs typeface="+mn-cs"/>
                      </a:endParaRPr>
                    </a:p>
                  </a:txBody>
                  <a:tcPr/>
                </a:tc>
                <a:tc>
                  <a:txBody>
                    <a:bodyPr/>
                    <a:lstStyle/>
                    <a:p>
                      <a:r>
                        <a:rPr lang="en-GB" sz="1200" dirty="0"/>
                        <a:t>Timetable to be reviewed </a:t>
                      </a:r>
                    </a:p>
                    <a:p>
                      <a:endParaRPr lang="en-GB" sz="1200" dirty="0"/>
                    </a:p>
                    <a:p>
                      <a:endParaRPr lang="en-GB" sz="1200" dirty="0"/>
                    </a:p>
                    <a:p>
                      <a:endParaRPr lang="en-GB" sz="1200" dirty="0"/>
                    </a:p>
                    <a:p>
                      <a:r>
                        <a:rPr lang="en-GB" sz="1200" dirty="0"/>
                        <a:t>Continue with provision </a:t>
                      </a:r>
                    </a:p>
                  </a:txBody>
                  <a:tcPr/>
                </a:tc>
                <a:extLst>
                  <a:ext uri="{0D108BD9-81ED-4DB2-BD59-A6C34878D82A}">
                    <a16:rowId xmlns:a16="http://schemas.microsoft.com/office/drawing/2014/main" val="3333910790"/>
                  </a:ext>
                </a:extLst>
              </a:tr>
            </a:tbl>
          </a:graphicData>
        </a:graphic>
      </p:graphicFrame>
      <p:pic>
        <p:nvPicPr>
          <p:cNvPr id="5" name="Picture 4">
            <a:extLst>
              <a:ext uri="{FF2B5EF4-FFF2-40B4-BE49-F238E27FC236}">
                <a16:creationId xmlns:a16="http://schemas.microsoft.com/office/drawing/2014/main" id="{E05C69D5-5AC4-41CD-8761-21409544A3DA}"/>
              </a:ext>
            </a:extLst>
          </p:cNvPr>
          <p:cNvPicPr>
            <a:picLocks noChangeAspect="1"/>
          </p:cNvPicPr>
          <p:nvPr/>
        </p:nvPicPr>
        <p:blipFill>
          <a:blip r:embed="rId2"/>
          <a:stretch>
            <a:fillRect/>
          </a:stretch>
        </p:blipFill>
        <p:spPr>
          <a:xfrm>
            <a:off x="862817" y="5592543"/>
            <a:ext cx="3916774" cy="1062048"/>
          </a:xfrm>
          <a:prstGeom prst="rect">
            <a:avLst/>
          </a:prstGeom>
        </p:spPr>
      </p:pic>
    </p:spTree>
    <p:extLst>
      <p:ext uri="{BB962C8B-B14F-4D97-AF65-F5344CB8AC3E}">
        <p14:creationId xmlns:p14="http://schemas.microsoft.com/office/powerpoint/2010/main" val="3110897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6291-1853-4B7E-809E-CC09D8DF1BE6}"/>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58F0A73F-AC08-4359-90C8-975D5ED48B47}"/>
              </a:ext>
            </a:extLst>
          </p:cNvPr>
          <p:cNvSpPr>
            <a:spLocks noGrp="1"/>
          </p:cNvSpPr>
          <p:nvPr>
            <p:ph type="subTitle" idx="1"/>
          </p:nvPr>
        </p:nvSpPr>
        <p:spPr/>
        <p:txBody>
          <a:bodyPr/>
          <a:lstStyle/>
          <a:p>
            <a:endParaRPr lang="en-GB"/>
          </a:p>
        </p:txBody>
      </p:sp>
      <p:graphicFrame>
        <p:nvGraphicFramePr>
          <p:cNvPr id="4" name="Table 4">
            <a:extLst>
              <a:ext uri="{FF2B5EF4-FFF2-40B4-BE49-F238E27FC236}">
                <a16:creationId xmlns:a16="http://schemas.microsoft.com/office/drawing/2014/main" id="{5613058C-FCFB-4BE5-AA82-F8FDFFAD85C6}"/>
              </a:ext>
            </a:extLst>
          </p:cNvPr>
          <p:cNvGraphicFramePr>
            <a:graphicFrameLocks noGrp="1"/>
          </p:cNvGraphicFramePr>
          <p:nvPr>
            <p:extLst>
              <p:ext uri="{D42A27DB-BD31-4B8C-83A1-F6EECF244321}">
                <p14:modId xmlns:p14="http://schemas.microsoft.com/office/powerpoint/2010/main" val="642478633"/>
              </p:ext>
            </p:extLst>
          </p:nvPr>
        </p:nvGraphicFramePr>
        <p:xfrm>
          <a:off x="412652" y="514252"/>
          <a:ext cx="11591781" cy="4743549"/>
        </p:xfrm>
        <a:graphic>
          <a:graphicData uri="http://schemas.openxmlformats.org/drawingml/2006/table">
            <a:tbl>
              <a:tblPr firstRow="1" bandRow="1">
                <a:tableStyleId>{5C22544A-7EE6-4342-B048-85BDC9FD1C3A}</a:tableStyleId>
              </a:tblPr>
              <a:tblGrid>
                <a:gridCol w="3863926">
                  <a:extLst>
                    <a:ext uri="{9D8B030D-6E8A-4147-A177-3AD203B41FA5}">
                      <a16:colId xmlns:a16="http://schemas.microsoft.com/office/drawing/2014/main" val="1091391825"/>
                    </a:ext>
                  </a:extLst>
                </a:gridCol>
                <a:gridCol w="2902637">
                  <a:extLst>
                    <a:ext uri="{9D8B030D-6E8A-4147-A177-3AD203B41FA5}">
                      <a16:colId xmlns:a16="http://schemas.microsoft.com/office/drawing/2014/main" val="1334120088"/>
                    </a:ext>
                  </a:extLst>
                </a:gridCol>
                <a:gridCol w="961291">
                  <a:extLst>
                    <a:ext uri="{9D8B030D-6E8A-4147-A177-3AD203B41FA5}">
                      <a16:colId xmlns:a16="http://schemas.microsoft.com/office/drawing/2014/main" val="1436209732"/>
                    </a:ext>
                  </a:extLst>
                </a:gridCol>
                <a:gridCol w="1931964">
                  <a:extLst>
                    <a:ext uri="{9D8B030D-6E8A-4147-A177-3AD203B41FA5}">
                      <a16:colId xmlns:a16="http://schemas.microsoft.com/office/drawing/2014/main" val="1581205118"/>
                    </a:ext>
                  </a:extLst>
                </a:gridCol>
                <a:gridCol w="1931963">
                  <a:extLst>
                    <a:ext uri="{9D8B030D-6E8A-4147-A177-3AD203B41FA5}">
                      <a16:colId xmlns:a16="http://schemas.microsoft.com/office/drawing/2014/main" val="1873151859"/>
                    </a:ext>
                  </a:extLst>
                </a:gridCol>
              </a:tblGrid>
              <a:tr h="368240">
                <a:tc rowSpan="2" gridSpan="3">
                  <a:txBody>
                    <a:bodyPr/>
                    <a:lstStyle/>
                    <a:p>
                      <a:r>
                        <a:rPr lang="en-GB" sz="1400" b="1" i="0" u="none" strike="noStrike" kern="1200" baseline="0" dirty="0">
                          <a:solidFill>
                            <a:schemeClr val="lt1"/>
                          </a:solidFill>
                          <a:latin typeface="+mn-lt"/>
                          <a:ea typeface="+mn-ea"/>
                          <a:cs typeface="+mn-cs"/>
                        </a:rPr>
                        <a:t>Key indicator 2: </a:t>
                      </a:r>
                      <a:r>
                        <a:rPr lang="en-GB" sz="1400" b="0" i="0" u="none" strike="noStrike" kern="1200" baseline="0" dirty="0">
                          <a:solidFill>
                            <a:schemeClr val="lt1"/>
                          </a:solidFill>
                          <a:latin typeface="+mn-lt"/>
                          <a:ea typeface="+mn-ea"/>
                          <a:cs typeface="+mn-cs"/>
                        </a:rPr>
                        <a:t>The profile of PESSPA being raised across the school as a tool for whole school improvement </a:t>
                      </a:r>
                      <a:r>
                        <a:rPr lang="en-GB" sz="1800" b="0" i="0" u="none" strike="noStrike" kern="1200" baseline="0" dirty="0">
                          <a:solidFill>
                            <a:schemeClr val="lt1"/>
                          </a:solidFill>
                          <a:latin typeface="+mn-lt"/>
                          <a:ea typeface="+mn-ea"/>
                          <a:cs typeface="+mn-cs"/>
                        </a:rPr>
                        <a:t>	</a:t>
                      </a:r>
                    </a:p>
                  </a:txBody>
                  <a:tcPr/>
                </a:tc>
                <a:tc rowSpan="2" hMerge="1">
                  <a:txBody>
                    <a:bodyPr/>
                    <a:lstStyle/>
                    <a:p>
                      <a:endParaRPr lang="en-GB" dirty="0"/>
                    </a:p>
                  </a:txBody>
                  <a:tcPr/>
                </a:tc>
                <a:tc rowSpan="2" hMerge="1">
                  <a:txBody>
                    <a:bodyPr/>
                    <a:lstStyle/>
                    <a:p>
                      <a:endParaRPr lang="en-GB"/>
                    </a:p>
                  </a:txBody>
                  <a:tcPr/>
                </a:tc>
                <a:tc gridSpan="2">
                  <a:txBody>
                    <a:bodyPr/>
                    <a:lstStyle/>
                    <a:p>
                      <a:r>
                        <a:rPr lang="en-GB" sz="1400" b="0" i="0" u="none" strike="noStrike" baseline="0" dirty="0">
                          <a:solidFill>
                            <a:srgbClr val="000000"/>
                          </a:solidFill>
                          <a:latin typeface="Calibri" panose="020F0502020204030204" pitchFamily="34" charset="0"/>
                        </a:rPr>
                        <a:t>Percentage of total allocation: 	</a:t>
                      </a:r>
                    </a:p>
                  </a:txBody>
                  <a:tcPr/>
                </a:tc>
                <a:tc hMerge="1">
                  <a:txBody>
                    <a:bodyPr/>
                    <a:lstStyle/>
                    <a:p>
                      <a:endParaRPr lang="en-GB"/>
                    </a:p>
                  </a:txBody>
                  <a:tcPr/>
                </a:tc>
                <a:extLst>
                  <a:ext uri="{0D108BD9-81ED-4DB2-BD59-A6C34878D82A}">
                    <a16:rowId xmlns:a16="http://schemas.microsoft.com/office/drawing/2014/main" val="573211482"/>
                  </a:ext>
                </a:extLst>
              </a:tr>
              <a:tr h="368240">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gridSpan="2">
                  <a:txBody>
                    <a:bodyPr/>
                    <a:lstStyle/>
                    <a:p>
                      <a:r>
                        <a:rPr lang="en-GB" sz="1100" b="0" i="0" u="none" strike="noStrike" baseline="0" dirty="0">
                          <a:solidFill>
                            <a:srgbClr val="000000"/>
                          </a:solidFill>
                          <a:latin typeface="Calibri" panose="020F0502020204030204" pitchFamily="34" charset="0"/>
                        </a:rPr>
                        <a:t>%</a:t>
                      </a:r>
                    </a:p>
                  </a:txBody>
                  <a:tcPr/>
                </a:tc>
                <a:tc hMerge="1">
                  <a:txBody>
                    <a:bodyPr/>
                    <a:lstStyle/>
                    <a:p>
                      <a:endParaRPr lang="en-GB"/>
                    </a:p>
                  </a:txBody>
                  <a:tcPr/>
                </a:tc>
                <a:extLst>
                  <a:ext uri="{0D108BD9-81ED-4DB2-BD59-A6C34878D82A}">
                    <a16:rowId xmlns:a16="http://schemas.microsoft.com/office/drawing/2014/main" val="2899439449"/>
                  </a:ext>
                </a:extLst>
              </a:tr>
              <a:tr h="7722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School focus with clarity on intended impact on pupils: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Actions to achieve: 	</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Funding allocated: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Evidence and impact: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Sustainability and suggested next steps:</a:t>
                      </a:r>
                      <a:r>
                        <a:rPr lang="en-GB" sz="1800" b="0" i="0" u="none" strike="noStrike" kern="1200" baseline="0" dirty="0">
                          <a:solidFill>
                            <a:schemeClr val="dk1"/>
                          </a:solidFill>
                          <a:latin typeface="+mn-lt"/>
                          <a:ea typeface="+mn-ea"/>
                          <a:cs typeface="+mn-cs"/>
                        </a:rPr>
                        <a:t> </a:t>
                      </a:r>
                      <a:endParaRPr lang="en-GB" dirty="0"/>
                    </a:p>
                  </a:txBody>
                  <a:tcPr/>
                </a:tc>
                <a:extLst>
                  <a:ext uri="{0D108BD9-81ED-4DB2-BD59-A6C34878D82A}">
                    <a16:rowId xmlns:a16="http://schemas.microsoft.com/office/drawing/2014/main" val="3357563238"/>
                  </a:ext>
                </a:extLst>
              </a:tr>
              <a:tr h="3234868">
                <a:tc>
                  <a:txBody>
                    <a:bodyPr/>
                    <a:lstStyle/>
                    <a:p>
                      <a:r>
                        <a:rPr lang="en-GB" sz="1200" b="0" i="0" u="none" strike="noStrike" kern="1200" baseline="0" dirty="0">
                          <a:solidFill>
                            <a:schemeClr val="dk1"/>
                          </a:solidFill>
                          <a:latin typeface="+mn-lt"/>
                          <a:ea typeface="+mn-ea"/>
                          <a:cs typeface="+mn-cs"/>
                        </a:rPr>
                        <a:t>o Profile of sport to be enhanced across the school through more effective communication. </a:t>
                      </a: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Resources to be available to all staff to teach PE</a:t>
                      </a:r>
                    </a:p>
                    <a:p>
                      <a:r>
                        <a:rPr lang="en-GB" sz="1800" b="0" i="0" u="none" strike="noStrike" kern="1200" baseline="0" dirty="0">
                          <a:solidFill>
                            <a:schemeClr val="dk1"/>
                          </a:solidFill>
                          <a:latin typeface="+mn-lt"/>
                          <a:ea typeface="+mn-ea"/>
                          <a:cs typeface="+mn-cs"/>
                        </a:rPr>
                        <a:t>	</a:t>
                      </a:r>
                    </a:p>
                    <a:p>
                      <a:endParaRPr lang="en-GB" sz="18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Storage for lunchtime equipment</a:t>
                      </a:r>
                    </a:p>
                    <a:p>
                      <a:endParaRPr lang="en-GB" dirty="0"/>
                    </a:p>
                  </a:txBody>
                  <a:tcPr/>
                </a:tc>
                <a:tc>
                  <a:txBody>
                    <a:bodyPr/>
                    <a:lstStyle/>
                    <a:p>
                      <a:r>
                        <a:rPr lang="en-GB" sz="1200" b="0" i="0" u="none" strike="noStrike" kern="1200" baseline="0" dirty="0">
                          <a:solidFill>
                            <a:schemeClr val="dk1"/>
                          </a:solidFill>
                          <a:latin typeface="+mn-lt"/>
                          <a:ea typeface="+mn-ea"/>
                          <a:cs typeface="+mn-cs"/>
                        </a:rPr>
                        <a:t>o Regular updating of school newsletters, sports notice boards, certificates, medal and trophies </a:t>
                      </a: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Social media updates, twitter and Facebook</a:t>
                      </a: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Shared S drive is updated regularly  with lesson plans and schemes of work for each year group. Files printed and ready to share.</a:t>
                      </a: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Old PE storage to be used for storage of break/lunchtime equipment. Equipment ordered.</a:t>
                      </a:r>
                      <a:endParaRPr lang="en-GB" sz="1800" b="0" i="0" u="none" strike="noStrike" kern="1200" baseline="0" dirty="0">
                        <a:solidFill>
                          <a:schemeClr val="dk1"/>
                        </a:solidFill>
                        <a:latin typeface="+mn-lt"/>
                        <a:ea typeface="+mn-ea"/>
                        <a:cs typeface="+mn-cs"/>
                      </a:endParaRPr>
                    </a:p>
                  </a:txBody>
                  <a:tcPr/>
                </a:tc>
                <a:tc>
                  <a:txBody>
                    <a:bodyPr/>
                    <a:lstStyle/>
                    <a:p>
                      <a:endParaRPr lang="en-GB" dirty="0"/>
                    </a:p>
                    <a:p>
                      <a:endParaRPr lang="en-GB" dirty="0"/>
                    </a:p>
                    <a:p>
                      <a:endParaRPr lang="en-GB" dirty="0"/>
                    </a:p>
                    <a:p>
                      <a:endParaRPr lang="en-GB" dirty="0"/>
                    </a:p>
                    <a:p>
                      <a:endParaRPr lang="en-GB" dirty="0"/>
                    </a:p>
                    <a:p>
                      <a:endParaRPr lang="en-GB" dirty="0"/>
                    </a:p>
                    <a:p>
                      <a:r>
                        <a:rPr lang="en-GB" dirty="0"/>
                        <a:t>£100</a:t>
                      </a:r>
                    </a:p>
                    <a:p>
                      <a:endParaRPr lang="en-GB" dirty="0"/>
                    </a:p>
                    <a:p>
                      <a:endParaRPr lang="en-GB" dirty="0"/>
                    </a:p>
                    <a:p>
                      <a:r>
                        <a:rPr lang="en-GB" dirty="0"/>
                        <a:t>£1000</a:t>
                      </a:r>
                    </a:p>
                  </a:txBody>
                  <a:tcPr/>
                </a:tc>
                <a:tc>
                  <a:txBody>
                    <a:bodyPr/>
                    <a:lstStyle/>
                    <a:p>
                      <a:r>
                        <a:rPr lang="en-GB" sz="1200" b="0" i="0" u="none" strike="noStrike" kern="1200" baseline="0" dirty="0">
                          <a:solidFill>
                            <a:schemeClr val="dk1"/>
                          </a:solidFill>
                          <a:latin typeface="+mn-lt"/>
                          <a:ea typeface="+mn-ea"/>
                          <a:cs typeface="+mn-cs"/>
                        </a:rPr>
                        <a:t>o Pupil/parent surveys to be collated to assess view of sports across the school through various ways. </a:t>
                      </a:r>
                    </a:p>
                    <a:p>
                      <a:endParaRPr lang="en-GB" sz="1200" b="0" i="0" u="none" strike="noStrike" kern="1200" baseline="0" dirty="0">
                        <a:solidFill>
                          <a:schemeClr val="dk1"/>
                        </a:solidFill>
                        <a:latin typeface="+mn-lt"/>
                        <a:ea typeface="+mn-ea"/>
                        <a:cs typeface="+mn-cs"/>
                      </a:endParaRPr>
                    </a:p>
                    <a:p>
                      <a:r>
                        <a:rPr lang="en-GB" sz="1200" dirty="0"/>
                        <a:t>Tweets are being read and retweeted, shared and liked</a:t>
                      </a:r>
                    </a:p>
                    <a:p>
                      <a:endParaRPr lang="en-GB" sz="1200" dirty="0"/>
                    </a:p>
                    <a:p>
                      <a:r>
                        <a:rPr lang="en-GB" sz="1200" dirty="0"/>
                        <a:t>Staff are more confident in delivering the PE curriculum. </a:t>
                      </a:r>
                    </a:p>
                    <a:p>
                      <a:endParaRPr lang="en-GB" sz="1200" dirty="0"/>
                    </a:p>
                    <a:p>
                      <a:endParaRPr lang="en-GB" sz="1200" dirty="0"/>
                    </a:p>
                    <a:p>
                      <a:r>
                        <a:rPr lang="en-GB" sz="1200" dirty="0"/>
                        <a:t>Break /lunchtime equipment for children to use</a:t>
                      </a:r>
                    </a:p>
                  </a:txBody>
                  <a:tcPr/>
                </a:tc>
                <a:tc>
                  <a:txBody>
                    <a:bodyPr/>
                    <a:lstStyle/>
                    <a:p>
                      <a:r>
                        <a:rPr lang="en-GB" sz="1200" dirty="0"/>
                        <a:t>Continue with current communication</a:t>
                      </a:r>
                    </a:p>
                    <a:p>
                      <a:endParaRPr lang="en-GB" sz="1200" dirty="0"/>
                    </a:p>
                    <a:p>
                      <a:r>
                        <a:rPr lang="en-GB" sz="1200" dirty="0"/>
                        <a:t>Positive feedback from parents</a:t>
                      </a:r>
                    </a:p>
                    <a:p>
                      <a:endParaRPr lang="en-GB" sz="1200" dirty="0"/>
                    </a:p>
                    <a:p>
                      <a:endParaRPr lang="en-GB" sz="1200" dirty="0"/>
                    </a:p>
                    <a:p>
                      <a:endParaRPr lang="en-GB" sz="1200" dirty="0"/>
                    </a:p>
                    <a:p>
                      <a:r>
                        <a:rPr lang="en-GB" sz="1200" dirty="0"/>
                        <a:t>Timetable CPD for staff recent audit of skills</a:t>
                      </a:r>
                    </a:p>
                    <a:p>
                      <a:endParaRPr lang="en-GB" sz="1200" dirty="0"/>
                    </a:p>
                    <a:p>
                      <a:endParaRPr lang="en-GB" sz="1200" dirty="0"/>
                    </a:p>
                    <a:p>
                      <a:endParaRPr lang="en-GB" sz="1200" dirty="0"/>
                    </a:p>
                    <a:p>
                      <a:r>
                        <a:rPr lang="en-GB" sz="1200" dirty="0"/>
                        <a:t>New/recycled equipment for the children at break/lunch times</a:t>
                      </a:r>
                    </a:p>
                  </a:txBody>
                  <a:tcPr/>
                </a:tc>
                <a:extLst>
                  <a:ext uri="{0D108BD9-81ED-4DB2-BD59-A6C34878D82A}">
                    <a16:rowId xmlns:a16="http://schemas.microsoft.com/office/drawing/2014/main" val="2178639527"/>
                  </a:ext>
                </a:extLst>
              </a:tr>
            </a:tbl>
          </a:graphicData>
        </a:graphic>
      </p:graphicFrame>
      <p:pic>
        <p:nvPicPr>
          <p:cNvPr id="5" name="Picture 4">
            <a:extLst>
              <a:ext uri="{FF2B5EF4-FFF2-40B4-BE49-F238E27FC236}">
                <a16:creationId xmlns:a16="http://schemas.microsoft.com/office/drawing/2014/main" id="{8D200FD0-04BC-4A06-868A-9F0966D9D7FE}"/>
              </a:ext>
            </a:extLst>
          </p:cNvPr>
          <p:cNvPicPr>
            <a:picLocks noChangeAspect="1"/>
          </p:cNvPicPr>
          <p:nvPr/>
        </p:nvPicPr>
        <p:blipFill>
          <a:blip r:embed="rId2"/>
          <a:stretch>
            <a:fillRect/>
          </a:stretch>
        </p:blipFill>
        <p:spPr>
          <a:xfrm>
            <a:off x="412652" y="5552332"/>
            <a:ext cx="4445435" cy="1205396"/>
          </a:xfrm>
          <a:prstGeom prst="rect">
            <a:avLst/>
          </a:prstGeom>
        </p:spPr>
      </p:pic>
    </p:spTree>
    <p:extLst>
      <p:ext uri="{BB962C8B-B14F-4D97-AF65-F5344CB8AC3E}">
        <p14:creationId xmlns:p14="http://schemas.microsoft.com/office/powerpoint/2010/main" val="1670665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6291-1853-4B7E-809E-CC09D8DF1BE6}"/>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58F0A73F-AC08-4359-90C8-975D5ED48B47}"/>
              </a:ext>
            </a:extLst>
          </p:cNvPr>
          <p:cNvSpPr>
            <a:spLocks noGrp="1"/>
          </p:cNvSpPr>
          <p:nvPr>
            <p:ph type="subTitle" idx="1"/>
          </p:nvPr>
        </p:nvSpPr>
        <p:spPr/>
        <p:txBody>
          <a:bodyPr/>
          <a:lstStyle/>
          <a:p>
            <a:endParaRPr lang="en-GB"/>
          </a:p>
        </p:txBody>
      </p:sp>
      <p:graphicFrame>
        <p:nvGraphicFramePr>
          <p:cNvPr id="4" name="Table 4">
            <a:extLst>
              <a:ext uri="{FF2B5EF4-FFF2-40B4-BE49-F238E27FC236}">
                <a16:creationId xmlns:a16="http://schemas.microsoft.com/office/drawing/2014/main" id="{5613058C-FCFB-4BE5-AA82-F8FDFFAD85C6}"/>
              </a:ext>
            </a:extLst>
          </p:cNvPr>
          <p:cNvGraphicFramePr>
            <a:graphicFrameLocks noGrp="1"/>
          </p:cNvGraphicFramePr>
          <p:nvPr>
            <p:extLst>
              <p:ext uri="{D42A27DB-BD31-4B8C-83A1-F6EECF244321}">
                <p14:modId xmlns:p14="http://schemas.microsoft.com/office/powerpoint/2010/main" val="37753415"/>
              </p:ext>
            </p:extLst>
          </p:nvPr>
        </p:nvGraphicFramePr>
        <p:xfrm>
          <a:off x="300109" y="216181"/>
          <a:ext cx="11591781" cy="5723108"/>
        </p:xfrm>
        <a:graphic>
          <a:graphicData uri="http://schemas.openxmlformats.org/drawingml/2006/table">
            <a:tbl>
              <a:tblPr firstRow="1" bandRow="1">
                <a:tableStyleId>{5C22544A-7EE6-4342-B048-85BDC9FD1C3A}</a:tableStyleId>
              </a:tblPr>
              <a:tblGrid>
                <a:gridCol w="3863926">
                  <a:extLst>
                    <a:ext uri="{9D8B030D-6E8A-4147-A177-3AD203B41FA5}">
                      <a16:colId xmlns:a16="http://schemas.microsoft.com/office/drawing/2014/main" val="1091391825"/>
                    </a:ext>
                  </a:extLst>
                </a:gridCol>
                <a:gridCol w="2902637">
                  <a:extLst>
                    <a:ext uri="{9D8B030D-6E8A-4147-A177-3AD203B41FA5}">
                      <a16:colId xmlns:a16="http://schemas.microsoft.com/office/drawing/2014/main" val="1334120088"/>
                    </a:ext>
                  </a:extLst>
                </a:gridCol>
                <a:gridCol w="961291">
                  <a:extLst>
                    <a:ext uri="{9D8B030D-6E8A-4147-A177-3AD203B41FA5}">
                      <a16:colId xmlns:a16="http://schemas.microsoft.com/office/drawing/2014/main" val="1436209732"/>
                    </a:ext>
                  </a:extLst>
                </a:gridCol>
                <a:gridCol w="1931964">
                  <a:extLst>
                    <a:ext uri="{9D8B030D-6E8A-4147-A177-3AD203B41FA5}">
                      <a16:colId xmlns:a16="http://schemas.microsoft.com/office/drawing/2014/main" val="1581205118"/>
                    </a:ext>
                  </a:extLst>
                </a:gridCol>
                <a:gridCol w="1931963">
                  <a:extLst>
                    <a:ext uri="{9D8B030D-6E8A-4147-A177-3AD203B41FA5}">
                      <a16:colId xmlns:a16="http://schemas.microsoft.com/office/drawing/2014/main" val="1873151859"/>
                    </a:ext>
                  </a:extLst>
                </a:gridCol>
              </a:tblGrid>
              <a:tr h="285994">
                <a:tc rowSpan="2"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dirty="0">
                          <a:solidFill>
                            <a:schemeClr val="lt1"/>
                          </a:solidFill>
                          <a:latin typeface="+mn-lt"/>
                          <a:ea typeface="+mn-ea"/>
                          <a:cs typeface="+mn-cs"/>
                        </a:rPr>
                        <a:t>Key indicator 3: </a:t>
                      </a:r>
                      <a:r>
                        <a:rPr lang="en-GB" sz="1400" b="0" i="0" u="none" strike="noStrike" kern="1200" baseline="0" dirty="0">
                          <a:solidFill>
                            <a:schemeClr val="lt1"/>
                          </a:solidFill>
                          <a:latin typeface="+mn-lt"/>
                          <a:ea typeface="+mn-ea"/>
                          <a:cs typeface="+mn-cs"/>
                        </a:rPr>
                        <a:t>Increased confidence, knowledge and skills of all staff in teaching PE and sport </a:t>
                      </a:r>
                      <a:endParaRPr lang="en-GB" sz="1800" b="0" i="0" u="none" strike="noStrike" kern="1200" baseline="0" dirty="0">
                        <a:solidFill>
                          <a:schemeClr val="lt1"/>
                        </a:solidFill>
                        <a:latin typeface="+mn-lt"/>
                        <a:ea typeface="+mn-ea"/>
                        <a:cs typeface="+mn-cs"/>
                      </a:endParaRPr>
                    </a:p>
                  </a:txBody>
                  <a:tcPr/>
                </a:tc>
                <a:tc rowSpan="2" hMerge="1">
                  <a:txBody>
                    <a:bodyPr/>
                    <a:lstStyle/>
                    <a:p>
                      <a:endParaRPr lang="en-GB" dirty="0"/>
                    </a:p>
                  </a:txBody>
                  <a:tcPr/>
                </a:tc>
                <a:tc rowSpan="2" hMerge="1">
                  <a:txBody>
                    <a:bodyPr/>
                    <a:lstStyle/>
                    <a:p>
                      <a:endParaRPr lang="en-GB"/>
                    </a:p>
                  </a:txBody>
                  <a:tcPr/>
                </a:tc>
                <a:tc gridSpan="2">
                  <a:txBody>
                    <a:bodyPr/>
                    <a:lstStyle/>
                    <a:p>
                      <a:r>
                        <a:rPr lang="en-GB" sz="1100" b="0" i="0" u="none" strike="noStrike" baseline="0">
                          <a:solidFill>
                            <a:srgbClr val="000000"/>
                          </a:solidFill>
                          <a:latin typeface="Calibri" panose="020F0502020204030204" pitchFamily="34" charset="0"/>
                        </a:rPr>
                        <a:t>Percentage of total allocation: 	</a:t>
                      </a:r>
                    </a:p>
                  </a:txBody>
                  <a:tcPr/>
                </a:tc>
                <a:tc hMerge="1">
                  <a:txBody>
                    <a:bodyPr/>
                    <a:lstStyle/>
                    <a:p>
                      <a:endParaRPr lang="en-GB"/>
                    </a:p>
                  </a:txBody>
                  <a:tcPr/>
                </a:tc>
                <a:extLst>
                  <a:ext uri="{0D108BD9-81ED-4DB2-BD59-A6C34878D82A}">
                    <a16:rowId xmlns:a16="http://schemas.microsoft.com/office/drawing/2014/main" val="573211482"/>
                  </a:ext>
                </a:extLst>
              </a:tr>
              <a:tr h="285994">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gridSpan="2">
                  <a:txBody>
                    <a:bodyPr/>
                    <a:lstStyle/>
                    <a:p>
                      <a:r>
                        <a:rPr lang="en-GB" sz="1100" b="0" i="0" u="none" strike="noStrike" baseline="0" dirty="0">
                          <a:solidFill>
                            <a:srgbClr val="000000"/>
                          </a:solidFill>
                          <a:latin typeface="Calibri" panose="020F0502020204030204" pitchFamily="34" charset="0"/>
                        </a:rPr>
                        <a:t>%</a:t>
                      </a:r>
                    </a:p>
                  </a:txBody>
                  <a:tcPr/>
                </a:tc>
                <a:tc hMerge="1">
                  <a:txBody>
                    <a:bodyPr/>
                    <a:lstStyle/>
                    <a:p>
                      <a:endParaRPr lang="en-GB"/>
                    </a:p>
                  </a:txBody>
                  <a:tcPr/>
                </a:tc>
                <a:extLst>
                  <a:ext uri="{0D108BD9-81ED-4DB2-BD59-A6C34878D82A}">
                    <a16:rowId xmlns:a16="http://schemas.microsoft.com/office/drawing/2014/main" val="2899439449"/>
                  </a:ext>
                </a:extLst>
              </a:tr>
              <a:tr h="566276">
                <a:tc>
                  <a:txBody>
                    <a:bodyPr/>
                    <a:lstStyle/>
                    <a:p>
                      <a:r>
                        <a:rPr lang="en-GB" sz="1400" b="0" i="0" u="none" strike="noStrike" kern="1200" baseline="0" dirty="0">
                          <a:solidFill>
                            <a:schemeClr val="dk1"/>
                          </a:solidFill>
                          <a:latin typeface="+mn-lt"/>
                          <a:ea typeface="+mn-ea"/>
                          <a:cs typeface="+mn-cs"/>
                        </a:rPr>
                        <a:t>School focus with clarity on intended </a:t>
                      </a:r>
                    </a:p>
                    <a:p>
                      <a:r>
                        <a:rPr lang="en-GB" sz="1400" b="0" i="0" u="none" strike="noStrike" kern="1200" baseline="0" dirty="0">
                          <a:solidFill>
                            <a:schemeClr val="dk1"/>
                          </a:solidFill>
                          <a:latin typeface="+mn-lt"/>
                          <a:ea typeface="+mn-ea"/>
                          <a:cs typeface="+mn-cs"/>
                        </a:rPr>
                        <a:t>impact on pupils: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Actions to achieve: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Funding allocated: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Evidence and impact: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Sustainability and suggested next steps:</a:t>
                      </a:r>
                      <a:r>
                        <a:rPr lang="en-GB" sz="1800" b="0" i="0" u="none" strike="noStrike" kern="1200" baseline="0" dirty="0">
                          <a:solidFill>
                            <a:schemeClr val="dk1"/>
                          </a:solidFill>
                          <a:latin typeface="+mn-lt"/>
                          <a:ea typeface="+mn-ea"/>
                          <a:cs typeface="+mn-cs"/>
                        </a:rPr>
                        <a:t> </a:t>
                      </a:r>
                      <a:endParaRPr lang="en-GB" dirty="0"/>
                    </a:p>
                  </a:txBody>
                  <a:tcPr/>
                </a:tc>
                <a:extLst>
                  <a:ext uri="{0D108BD9-81ED-4DB2-BD59-A6C34878D82A}">
                    <a16:rowId xmlns:a16="http://schemas.microsoft.com/office/drawing/2014/main" val="3357563238"/>
                  </a:ext>
                </a:extLst>
              </a:tr>
              <a:tr h="4381191">
                <a:tc>
                  <a:txBody>
                    <a:bodyPr/>
                    <a:lstStyle/>
                    <a:p>
                      <a:r>
                        <a:rPr lang="en-GB" sz="1200" b="0" i="0" u="none" strike="noStrike" kern="1200" baseline="0" dirty="0">
                          <a:solidFill>
                            <a:schemeClr val="dk1"/>
                          </a:solidFill>
                          <a:latin typeface="+mn-lt"/>
                          <a:ea typeface="+mn-ea"/>
                          <a:cs typeface="+mn-cs"/>
                        </a:rPr>
                        <a:t>To improve teaching and learning of PE and help support monitoring of pupil’s physical activity levels. </a:t>
                      </a:r>
                    </a:p>
                    <a:p>
                      <a:r>
                        <a:rPr lang="en-GB" sz="1800" b="0" i="0" u="none" strike="noStrike" kern="1200" baseline="0" dirty="0">
                          <a:solidFill>
                            <a:schemeClr val="dk1"/>
                          </a:solidFill>
                          <a:latin typeface="+mn-lt"/>
                          <a:ea typeface="+mn-ea"/>
                          <a:cs typeface="+mn-cs"/>
                        </a:rPr>
                        <a:t>	</a:t>
                      </a:r>
                    </a:p>
                    <a:p>
                      <a:endParaRPr lang="en-GB" sz="1800" b="0" i="0" u="none" strike="noStrike" kern="1200" baseline="0" dirty="0">
                        <a:solidFill>
                          <a:schemeClr val="dk1"/>
                        </a:solidFill>
                        <a:latin typeface="+mn-lt"/>
                        <a:ea typeface="+mn-ea"/>
                        <a:cs typeface="+mn-cs"/>
                      </a:endParaRPr>
                    </a:p>
                    <a:p>
                      <a:endParaRPr lang="en-GB" sz="1800" b="0" i="0" u="none" strike="noStrike" kern="1200" baseline="0" dirty="0">
                        <a:solidFill>
                          <a:schemeClr val="dk1"/>
                        </a:solidFill>
                        <a:latin typeface="+mn-lt"/>
                        <a:ea typeface="+mn-ea"/>
                        <a:cs typeface="+mn-cs"/>
                      </a:endParaRPr>
                    </a:p>
                    <a:p>
                      <a:endParaRPr lang="en-GB" sz="1800" b="0" i="0" u="none" strike="noStrike" kern="1200" baseline="0" dirty="0">
                        <a:solidFill>
                          <a:schemeClr val="dk1"/>
                        </a:solidFill>
                        <a:latin typeface="+mn-lt"/>
                        <a:ea typeface="+mn-ea"/>
                        <a:cs typeface="+mn-cs"/>
                      </a:endParaRPr>
                    </a:p>
                    <a:p>
                      <a:endParaRPr lang="en-GB" sz="1800" b="0" i="0" u="none" strike="noStrike" kern="1200" baseline="0" dirty="0">
                        <a:solidFill>
                          <a:schemeClr val="dk1"/>
                        </a:solidFill>
                        <a:latin typeface="+mn-lt"/>
                        <a:ea typeface="+mn-ea"/>
                        <a:cs typeface="+mn-cs"/>
                      </a:endParaRPr>
                    </a:p>
                    <a:p>
                      <a:endParaRPr lang="en-GB" sz="1800" b="0" i="0" u="none" strike="noStrike" kern="1200" baseline="0" dirty="0">
                        <a:solidFill>
                          <a:schemeClr val="dk1"/>
                        </a:solidFill>
                        <a:latin typeface="+mn-lt"/>
                        <a:ea typeface="+mn-ea"/>
                        <a:cs typeface="+mn-cs"/>
                      </a:endParaRPr>
                    </a:p>
                    <a:p>
                      <a:endParaRPr lang="en-GB" sz="1800" b="0" i="0" u="none" strike="noStrike" kern="1200" baseline="0" dirty="0">
                        <a:solidFill>
                          <a:schemeClr val="dk1"/>
                        </a:solidFill>
                        <a:latin typeface="+mn-lt"/>
                        <a:ea typeface="+mn-ea"/>
                        <a:cs typeface="+mn-cs"/>
                      </a:endParaRPr>
                    </a:p>
                    <a:p>
                      <a:endParaRPr lang="en-GB" sz="1800" b="0" i="0" u="none" strike="noStrike" kern="1200" baseline="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o All staff to be offered CPD in different areas of the PE curriculum and upskilled termly by PE lead and sports coach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Staff to have sports kit provided</a:t>
                      </a:r>
                    </a:p>
                    <a:p>
                      <a:endParaRPr lang="en-GB" dirty="0"/>
                    </a:p>
                    <a:p>
                      <a:endParaRPr lang="en-GB" dirty="0"/>
                    </a:p>
                  </a:txBody>
                  <a:tcPr/>
                </a:tc>
                <a:tc>
                  <a:txBody>
                    <a:bodyPr/>
                    <a:lstStyle/>
                    <a:p>
                      <a:r>
                        <a:rPr lang="en-GB" sz="1200" b="0" i="0" u="none" strike="noStrike" kern="1200" baseline="0" dirty="0">
                          <a:solidFill>
                            <a:schemeClr val="dk1"/>
                          </a:solidFill>
                          <a:latin typeface="+mn-lt"/>
                          <a:ea typeface="+mn-ea"/>
                          <a:cs typeface="+mn-cs"/>
                        </a:rPr>
                        <a:t>o Ensure that PE Lead is well-supported throughout the year through half termly meetings, tailored support and liaising with outside providers. </a:t>
                      </a: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o PE Lead  to attend meetings and complete follow up actions </a:t>
                      </a: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Staff to attend CPD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Build confidence in teaching PE curriculum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Lesson plans and resources available for the delivery of the lessons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Staff equipped with sports kit.</a:t>
                      </a: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endParaRPr lang="en-GB" dirty="0"/>
                    </a:p>
                  </a:txBody>
                  <a:tcPr/>
                </a:tc>
                <a:tc>
                  <a:txBody>
                    <a:bodyPr/>
                    <a:lstStyle/>
                    <a:p>
                      <a:endParaRPr lang="en-GB" dirty="0"/>
                    </a:p>
                    <a:p>
                      <a:r>
                        <a:rPr lang="en-GB"/>
                        <a:t>£1500</a:t>
                      </a:r>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£2000</a:t>
                      </a:r>
                    </a:p>
                    <a:p>
                      <a:endParaRPr lang="en-GB" dirty="0"/>
                    </a:p>
                    <a:p>
                      <a:endParaRPr lang="en-GB" dirty="0"/>
                    </a:p>
                    <a:p>
                      <a:r>
                        <a:rPr lang="en-GB" dirty="0"/>
                        <a:t>£1000</a:t>
                      </a:r>
                    </a:p>
                    <a:p>
                      <a:endParaRPr lang="en-GB" dirty="0"/>
                    </a:p>
                  </a:txBody>
                  <a:tcPr/>
                </a:tc>
                <a:tc>
                  <a:txBody>
                    <a:bodyPr/>
                    <a:lstStyle/>
                    <a:p>
                      <a:r>
                        <a:rPr lang="en-GB" sz="1200" b="0" i="0" u="none" strike="noStrike" kern="1200" baseline="0" dirty="0">
                          <a:solidFill>
                            <a:schemeClr val="dk1"/>
                          </a:solidFill>
                          <a:latin typeface="+mn-lt"/>
                          <a:ea typeface="+mn-ea"/>
                          <a:cs typeface="+mn-cs"/>
                        </a:rPr>
                        <a:t>o Drop in lesson observations by PE Lead &amp; SLT will take place to evidence the quality of PE lessons. These lessons observations will also assess pupils progress from starting points and will be evidenced through PE passport. </a:t>
                      </a:r>
                    </a:p>
                    <a:p>
                      <a:r>
                        <a:rPr lang="en-GB" sz="1200" b="0" i="0" u="none" strike="noStrike" kern="1200" baseline="0" dirty="0">
                          <a:solidFill>
                            <a:schemeClr val="dk1"/>
                          </a:solidFill>
                          <a:latin typeface="+mn-lt"/>
                          <a:ea typeface="+mn-ea"/>
                          <a:cs typeface="+mn-cs"/>
                        </a:rPr>
                        <a:t>o Pupil feedback will be gathered to view if there has been positives and all pupils enjoy the lessons. </a:t>
                      </a: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Staff delivering lesson</a:t>
                      </a: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Staff equipped for the lesson</a:t>
                      </a:r>
                    </a:p>
                  </a:txBody>
                  <a:tcPr/>
                </a:tc>
                <a:tc>
                  <a:txBody>
                    <a:bodyPr/>
                    <a:lstStyle/>
                    <a:p>
                      <a:r>
                        <a:rPr lang="en-GB" sz="1200" dirty="0"/>
                        <a:t>Continue to monitor lessons</a:t>
                      </a: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r>
                        <a:rPr lang="en-GB" sz="1200" dirty="0"/>
                        <a:t>Feed back through school council meetings</a:t>
                      </a:r>
                    </a:p>
                    <a:p>
                      <a:endParaRPr lang="en-GB" sz="1200" dirty="0"/>
                    </a:p>
                    <a:p>
                      <a:endParaRPr lang="en-GB" sz="1200" dirty="0"/>
                    </a:p>
                    <a:p>
                      <a:endParaRPr lang="en-GB" sz="1200" dirty="0"/>
                    </a:p>
                  </a:txBody>
                  <a:tcPr/>
                </a:tc>
                <a:extLst>
                  <a:ext uri="{0D108BD9-81ED-4DB2-BD59-A6C34878D82A}">
                    <a16:rowId xmlns:a16="http://schemas.microsoft.com/office/drawing/2014/main" val="2178639527"/>
                  </a:ext>
                </a:extLst>
              </a:tr>
            </a:tbl>
          </a:graphicData>
        </a:graphic>
      </p:graphicFrame>
      <p:pic>
        <p:nvPicPr>
          <p:cNvPr id="5" name="Picture 4">
            <a:extLst>
              <a:ext uri="{FF2B5EF4-FFF2-40B4-BE49-F238E27FC236}">
                <a16:creationId xmlns:a16="http://schemas.microsoft.com/office/drawing/2014/main" id="{3C22510F-B587-43A3-B5E2-A2321F992986}"/>
              </a:ext>
            </a:extLst>
          </p:cNvPr>
          <p:cNvPicPr>
            <a:picLocks noChangeAspect="1"/>
          </p:cNvPicPr>
          <p:nvPr/>
        </p:nvPicPr>
        <p:blipFill>
          <a:blip r:embed="rId2"/>
          <a:stretch>
            <a:fillRect/>
          </a:stretch>
        </p:blipFill>
        <p:spPr>
          <a:xfrm>
            <a:off x="300109" y="5633476"/>
            <a:ext cx="4180392" cy="1133529"/>
          </a:xfrm>
          <a:prstGeom prst="rect">
            <a:avLst/>
          </a:prstGeom>
        </p:spPr>
      </p:pic>
    </p:spTree>
    <p:extLst>
      <p:ext uri="{BB962C8B-B14F-4D97-AF65-F5344CB8AC3E}">
        <p14:creationId xmlns:p14="http://schemas.microsoft.com/office/powerpoint/2010/main" val="963850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6291-1853-4B7E-809E-CC09D8DF1BE6}"/>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58F0A73F-AC08-4359-90C8-975D5ED48B47}"/>
              </a:ext>
            </a:extLst>
          </p:cNvPr>
          <p:cNvSpPr>
            <a:spLocks noGrp="1"/>
          </p:cNvSpPr>
          <p:nvPr>
            <p:ph type="subTitle" idx="1"/>
          </p:nvPr>
        </p:nvSpPr>
        <p:spPr/>
        <p:txBody>
          <a:bodyPr/>
          <a:lstStyle/>
          <a:p>
            <a:endParaRPr lang="en-GB"/>
          </a:p>
        </p:txBody>
      </p:sp>
      <p:graphicFrame>
        <p:nvGraphicFramePr>
          <p:cNvPr id="4" name="Table 4">
            <a:extLst>
              <a:ext uri="{FF2B5EF4-FFF2-40B4-BE49-F238E27FC236}">
                <a16:creationId xmlns:a16="http://schemas.microsoft.com/office/drawing/2014/main" id="{5613058C-FCFB-4BE5-AA82-F8FDFFAD85C6}"/>
              </a:ext>
            </a:extLst>
          </p:cNvPr>
          <p:cNvGraphicFramePr>
            <a:graphicFrameLocks noGrp="1"/>
          </p:cNvGraphicFramePr>
          <p:nvPr>
            <p:extLst>
              <p:ext uri="{D42A27DB-BD31-4B8C-83A1-F6EECF244321}">
                <p14:modId xmlns:p14="http://schemas.microsoft.com/office/powerpoint/2010/main" val="1537195929"/>
              </p:ext>
            </p:extLst>
          </p:nvPr>
        </p:nvGraphicFramePr>
        <p:xfrm>
          <a:off x="289202" y="229652"/>
          <a:ext cx="11613595" cy="5356316"/>
        </p:xfrm>
        <a:graphic>
          <a:graphicData uri="http://schemas.openxmlformats.org/drawingml/2006/table">
            <a:tbl>
              <a:tblPr firstRow="1" bandRow="1">
                <a:tableStyleId>{5C22544A-7EE6-4342-B048-85BDC9FD1C3A}</a:tableStyleId>
              </a:tblPr>
              <a:tblGrid>
                <a:gridCol w="3778452">
                  <a:extLst>
                    <a:ext uri="{9D8B030D-6E8A-4147-A177-3AD203B41FA5}">
                      <a16:colId xmlns:a16="http://schemas.microsoft.com/office/drawing/2014/main" val="1091391825"/>
                    </a:ext>
                  </a:extLst>
                </a:gridCol>
                <a:gridCol w="2942935">
                  <a:extLst>
                    <a:ext uri="{9D8B030D-6E8A-4147-A177-3AD203B41FA5}">
                      <a16:colId xmlns:a16="http://schemas.microsoft.com/office/drawing/2014/main" val="1334120088"/>
                    </a:ext>
                  </a:extLst>
                </a:gridCol>
                <a:gridCol w="974637">
                  <a:extLst>
                    <a:ext uri="{9D8B030D-6E8A-4147-A177-3AD203B41FA5}">
                      <a16:colId xmlns:a16="http://schemas.microsoft.com/office/drawing/2014/main" val="1436209732"/>
                    </a:ext>
                  </a:extLst>
                </a:gridCol>
                <a:gridCol w="1958786">
                  <a:extLst>
                    <a:ext uri="{9D8B030D-6E8A-4147-A177-3AD203B41FA5}">
                      <a16:colId xmlns:a16="http://schemas.microsoft.com/office/drawing/2014/main" val="1581205118"/>
                    </a:ext>
                  </a:extLst>
                </a:gridCol>
                <a:gridCol w="1958785">
                  <a:extLst>
                    <a:ext uri="{9D8B030D-6E8A-4147-A177-3AD203B41FA5}">
                      <a16:colId xmlns:a16="http://schemas.microsoft.com/office/drawing/2014/main" val="1873151859"/>
                    </a:ext>
                  </a:extLst>
                </a:gridCol>
              </a:tblGrid>
              <a:tr h="314468">
                <a:tc rowSpan="2"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dirty="0">
                          <a:solidFill>
                            <a:schemeClr val="lt1"/>
                          </a:solidFill>
                          <a:latin typeface="+mn-lt"/>
                          <a:ea typeface="+mn-ea"/>
                          <a:cs typeface="+mn-cs"/>
                        </a:rPr>
                        <a:t>Key indicator 4: </a:t>
                      </a:r>
                      <a:r>
                        <a:rPr lang="en-GB" sz="1400" b="0" i="0" u="none" strike="noStrike" kern="1200" baseline="0" dirty="0">
                          <a:solidFill>
                            <a:schemeClr val="lt1"/>
                          </a:solidFill>
                          <a:latin typeface="+mn-lt"/>
                          <a:ea typeface="+mn-ea"/>
                          <a:cs typeface="+mn-cs"/>
                        </a:rPr>
                        <a:t>Broader experience of a range of sports and activities offered to all pupils 	</a:t>
                      </a:r>
                    </a:p>
                  </a:txBody>
                  <a:tcPr/>
                </a:tc>
                <a:tc rowSpan="2" hMerge="1">
                  <a:txBody>
                    <a:bodyPr/>
                    <a:lstStyle/>
                    <a:p>
                      <a:endParaRPr lang="en-GB" dirty="0"/>
                    </a:p>
                  </a:txBody>
                  <a:tcPr/>
                </a:tc>
                <a:tc rowSpan="2" hMerge="1">
                  <a:txBody>
                    <a:bodyPr/>
                    <a:lstStyle/>
                    <a:p>
                      <a:endParaRPr lang="en-GB"/>
                    </a:p>
                  </a:txBody>
                  <a:tcPr/>
                </a:tc>
                <a:tc gridSpan="2">
                  <a:txBody>
                    <a:bodyPr/>
                    <a:lstStyle/>
                    <a:p>
                      <a:r>
                        <a:rPr lang="en-GB" sz="1100" b="0" i="0" u="none" strike="noStrike" baseline="0">
                          <a:solidFill>
                            <a:srgbClr val="000000"/>
                          </a:solidFill>
                          <a:latin typeface="Calibri" panose="020F0502020204030204" pitchFamily="34" charset="0"/>
                        </a:rPr>
                        <a:t>Percentage of total allocation: 	</a:t>
                      </a:r>
                    </a:p>
                  </a:txBody>
                  <a:tcPr/>
                </a:tc>
                <a:tc hMerge="1">
                  <a:txBody>
                    <a:bodyPr/>
                    <a:lstStyle/>
                    <a:p>
                      <a:endParaRPr lang="en-GB"/>
                    </a:p>
                  </a:txBody>
                  <a:tcPr/>
                </a:tc>
                <a:extLst>
                  <a:ext uri="{0D108BD9-81ED-4DB2-BD59-A6C34878D82A}">
                    <a16:rowId xmlns:a16="http://schemas.microsoft.com/office/drawing/2014/main" val="573211482"/>
                  </a:ext>
                </a:extLst>
              </a:tr>
              <a:tr h="314468">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gridSpan="2">
                  <a:txBody>
                    <a:bodyPr/>
                    <a:lstStyle/>
                    <a:p>
                      <a:r>
                        <a:rPr lang="en-GB" sz="1100" b="0" i="0" u="none" strike="noStrike" baseline="0" dirty="0">
                          <a:solidFill>
                            <a:srgbClr val="000000"/>
                          </a:solidFill>
                          <a:latin typeface="Calibri" panose="020F0502020204030204" pitchFamily="34" charset="0"/>
                        </a:rPr>
                        <a:t>%</a:t>
                      </a:r>
                    </a:p>
                  </a:txBody>
                  <a:tcPr/>
                </a:tc>
                <a:tc hMerge="1">
                  <a:txBody>
                    <a:bodyPr/>
                    <a:lstStyle/>
                    <a:p>
                      <a:endParaRPr lang="en-GB"/>
                    </a:p>
                  </a:txBody>
                  <a:tcPr/>
                </a:tc>
                <a:extLst>
                  <a:ext uri="{0D108BD9-81ED-4DB2-BD59-A6C34878D82A}">
                    <a16:rowId xmlns:a16="http://schemas.microsoft.com/office/drawing/2014/main" val="2899439449"/>
                  </a:ext>
                </a:extLst>
              </a:tr>
              <a:tr h="1108126">
                <a:tc>
                  <a:txBody>
                    <a:bodyPr/>
                    <a:lstStyle/>
                    <a:p>
                      <a:r>
                        <a:rPr lang="en-GB" sz="1400" b="0" i="0" u="none" strike="noStrike" kern="1200" baseline="0" dirty="0">
                          <a:solidFill>
                            <a:schemeClr val="dk1"/>
                          </a:solidFill>
                          <a:latin typeface="+mn-lt"/>
                          <a:ea typeface="+mn-ea"/>
                          <a:cs typeface="+mn-cs"/>
                        </a:rPr>
                        <a:t>School focus with clarity on intended </a:t>
                      </a:r>
                    </a:p>
                    <a:p>
                      <a:r>
                        <a:rPr lang="en-GB" sz="1400" b="0" i="0" u="none" strike="noStrike" kern="1200" baseline="0" dirty="0">
                          <a:solidFill>
                            <a:schemeClr val="dk1"/>
                          </a:solidFill>
                          <a:latin typeface="+mn-lt"/>
                          <a:ea typeface="+mn-ea"/>
                          <a:cs typeface="+mn-cs"/>
                        </a:rPr>
                        <a:t>impact on pupils: 	</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Actions to achieve: 	</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Funding allocated: 	</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Evidence and impact: 	</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Sustainability and suggested next steps:</a:t>
                      </a:r>
                      <a:r>
                        <a:rPr lang="en-GB" sz="1800" b="0" i="0" u="none" strike="noStrike" kern="1200" baseline="0" dirty="0">
                          <a:solidFill>
                            <a:schemeClr val="dk1"/>
                          </a:solidFill>
                          <a:latin typeface="+mn-lt"/>
                          <a:ea typeface="+mn-ea"/>
                          <a:cs typeface="+mn-cs"/>
                        </a:rPr>
                        <a:t> 	</a:t>
                      </a:r>
                    </a:p>
                    <a:p>
                      <a:endParaRPr lang="en-GB" dirty="0"/>
                    </a:p>
                  </a:txBody>
                  <a:tcPr/>
                </a:tc>
                <a:extLst>
                  <a:ext uri="{0D108BD9-81ED-4DB2-BD59-A6C34878D82A}">
                    <a16:rowId xmlns:a16="http://schemas.microsoft.com/office/drawing/2014/main" val="3357563238"/>
                  </a:ext>
                </a:extLst>
              </a:tr>
              <a:tr h="3599620">
                <a:tc>
                  <a:txBody>
                    <a:bodyPr/>
                    <a:lstStyle/>
                    <a:p>
                      <a:r>
                        <a:rPr lang="en-GB" sz="1200" b="0" i="0" u="none" strike="noStrike" kern="1200" baseline="0" dirty="0">
                          <a:solidFill>
                            <a:schemeClr val="dk1"/>
                          </a:solidFill>
                          <a:latin typeface="+mn-lt"/>
                          <a:ea typeface="+mn-ea"/>
                          <a:cs typeface="+mn-cs"/>
                        </a:rPr>
                        <a:t>o Further increase the offer of a wide range of activities within the school day to increase participation of pupils. </a:t>
                      </a:r>
                    </a:p>
                    <a:p>
                      <a:endParaRPr lang="en-GB" sz="1200" b="0" i="0" u="none" strike="noStrike" kern="1200" baseline="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Provide boxercise lesson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Badminton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Outdoor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o Provide high-quality coaching to support the develop of key sports across the year. </a:t>
                      </a:r>
                    </a:p>
                    <a:p>
                      <a:r>
                        <a:rPr lang="en-GB" sz="1200" b="0" i="0" u="none" strike="noStrike" kern="1200" baseline="0" dirty="0">
                          <a:solidFill>
                            <a:schemeClr val="dk1"/>
                          </a:solidFill>
                          <a:latin typeface="+mn-lt"/>
                          <a:ea typeface="+mn-ea"/>
                          <a:cs typeface="+mn-cs"/>
                        </a:rPr>
                        <a:t>	</a:t>
                      </a: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endParaRPr lang="en-GB" sz="1400" dirty="0"/>
                    </a:p>
                  </a:txBody>
                  <a:tcPr/>
                </a:tc>
                <a:tc>
                  <a:txBody>
                    <a:bodyPr/>
                    <a:lstStyle/>
                    <a:p>
                      <a:r>
                        <a:rPr lang="en-GB" sz="1200" b="0" i="0" u="none" strike="noStrike" kern="1200" baseline="0" dirty="0">
                          <a:solidFill>
                            <a:schemeClr val="dk1"/>
                          </a:solidFill>
                          <a:latin typeface="+mn-lt"/>
                          <a:ea typeface="+mn-ea"/>
                          <a:cs typeface="+mn-cs"/>
                        </a:rPr>
                        <a:t>o Specific equipment to be purchased to support wide range of activities throughout the school day </a:t>
                      </a: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Contact local rugby clubs </a:t>
                      </a:r>
                    </a:p>
                    <a:p>
                      <a:r>
                        <a:rPr lang="en-GB" sz="1200" b="0" i="0" u="none" strike="noStrike" kern="1200" baseline="0" dirty="0">
                          <a:solidFill>
                            <a:schemeClr val="dk1"/>
                          </a:solidFill>
                          <a:latin typeface="+mn-lt"/>
                          <a:ea typeface="+mn-ea"/>
                          <a:cs typeface="+mn-cs"/>
                        </a:rPr>
                        <a:t>Coventry Rugby</a:t>
                      </a:r>
                    </a:p>
                    <a:p>
                      <a:r>
                        <a:rPr lang="en-GB" sz="1200" b="0" i="0" u="none" strike="noStrike" kern="1200" baseline="0" dirty="0">
                          <a:solidFill>
                            <a:schemeClr val="dk1"/>
                          </a:solidFill>
                          <a:latin typeface="+mn-lt"/>
                          <a:ea typeface="+mn-ea"/>
                          <a:cs typeface="+mn-cs"/>
                        </a:rPr>
                        <a:t>Wasps Rugby</a:t>
                      </a:r>
                    </a:p>
                    <a:p>
                      <a:r>
                        <a:rPr lang="en-GB" sz="1200" b="0" i="0" u="none" strike="noStrike" kern="1200" baseline="0" dirty="0">
                          <a:solidFill>
                            <a:schemeClr val="dk1"/>
                          </a:solidFill>
                          <a:latin typeface="+mn-lt"/>
                          <a:ea typeface="+mn-ea"/>
                          <a:cs typeface="+mn-cs"/>
                        </a:rPr>
                        <a:t>Coventry Bears Rugby League</a:t>
                      </a:r>
                    </a:p>
                    <a:p>
                      <a:r>
                        <a:rPr lang="en-GB" sz="1200" b="0" i="0" u="none" strike="noStrike" kern="1200" baseline="0" dirty="0">
                          <a:solidFill>
                            <a:schemeClr val="dk1"/>
                          </a:solidFill>
                          <a:latin typeface="+mn-lt"/>
                          <a:ea typeface="+mn-ea"/>
                          <a:cs typeface="+mn-cs"/>
                        </a:rPr>
                        <a:t>	</a:t>
                      </a:r>
                    </a:p>
                    <a:p>
                      <a:endParaRPr lang="en-GB" sz="1400" dirty="0"/>
                    </a:p>
                    <a:p>
                      <a:endParaRPr lang="en-GB" sz="1200" dirty="0"/>
                    </a:p>
                  </a:txBody>
                  <a:tcPr/>
                </a:tc>
                <a:tc>
                  <a:txBody>
                    <a:bodyPr/>
                    <a:lstStyle/>
                    <a:p>
                      <a:r>
                        <a:rPr lang="en-GB" sz="1400" dirty="0"/>
                        <a:t>£2000</a:t>
                      </a:r>
                    </a:p>
                    <a:p>
                      <a:endParaRPr lang="en-GB" sz="1400" dirty="0"/>
                    </a:p>
                    <a:p>
                      <a:r>
                        <a:rPr lang="en-GB" sz="1400"/>
                        <a:t>£469.68</a:t>
                      </a:r>
                      <a:endParaRPr lang="en-GB" sz="1400" dirty="0"/>
                    </a:p>
                  </a:txBody>
                  <a:tcPr/>
                </a:tc>
                <a:tc>
                  <a:txBody>
                    <a:bodyPr/>
                    <a:lstStyle/>
                    <a:p>
                      <a:r>
                        <a:rPr lang="en-GB" sz="1200" b="0" i="0" u="none" strike="noStrike" kern="1200" baseline="0" dirty="0">
                          <a:solidFill>
                            <a:schemeClr val="dk1"/>
                          </a:solidFill>
                          <a:latin typeface="+mn-lt"/>
                          <a:ea typeface="+mn-ea"/>
                          <a:cs typeface="+mn-cs"/>
                        </a:rPr>
                        <a:t>With the support of purchasing of additional equipment, this will help benefit more pupils to be active and engaged in physical activity across the school. </a:t>
                      </a:r>
                    </a:p>
                    <a:p>
                      <a:endParaRPr lang="en-GB" sz="1200" b="0" i="0" u="none" strike="noStrike" kern="1200" baseline="0" dirty="0">
                        <a:solidFill>
                          <a:schemeClr val="dk1"/>
                        </a:solidFill>
                        <a:latin typeface="+mn-lt"/>
                        <a:ea typeface="+mn-ea"/>
                        <a:cs typeface="+mn-cs"/>
                      </a:endParaRPr>
                    </a:p>
                  </a:txBody>
                  <a:tcPr/>
                </a:tc>
                <a:tc>
                  <a:txBody>
                    <a:bodyPr/>
                    <a:lstStyle/>
                    <a:p>
                      <a:r>
                        <a:rPr lang="en-GB" sz="1200" dirty="0"/>
                        <a:t>Review engagement of the activities by pupils during  lessons and after school clubs.</a:t>
                      </a:r>
                    </a:p>
                    <a:p>
                      <a:endParaRPr lang="en-GB" sz="1200" dirty="0"/>
                    </a:p>
                    <a:p>
                      <a:r>
                        <a:rPr lang="en-GB" sz="1200" dirty="0"/>
                        <a:t>Feedback from pupils.</a:t>
                      </a:r>
                    </a:p>
                    <a:p>
                      <a:endParaRPr lang="en-GB" sz="1200" dirty="0"/>
                    </a:p>
                    <a:p>
                      <a:endParaRPr lang="en-GB" sz="1200" dirty="0"/>
                    </a:p>
                    <a:p>
                      <a:endParaRPr lang="en-GB" sz="1200" dirty="0"/>
                    </a:p>
                    <a:p>
                      <a:endParaRPr lang="en-GB" sz="1200" dirty="0"/>
                    </a:p>
                    <a:p>
                      <a:r>
                        <a:rPr lang="en-GB" sz="1200" dirty="0"/>
                        <a:t>Continue to gain feedback with pupils.</a:t>
                      </a:r>
                    </a:p>
                    <a:p>
                      <a:endParaRPr lang="en-GB" sz="1200" dirty="0"/>
                    </a:p>
                    <a:p>
                      <a:endParaRPr lang="en-GB" sz="1200" dirty="0"/>
                    </a:p>
                    <a:p>
                      <a:endParaRPr lang="en-GB" sz="1200" dirty="0"/>
                    </a:p>
                    <a:p>
                      <a:endParaRPr lang="en-GB" sz="1200" dirty="0"/>
                    </a:p>
                  </a:txBody>
                  <a:tcPr/>
                </a:tc>
                <a:extLst>
                  <a:ext uri="{0D108BD9-81ED-4DB2-BD59-A6C34878D82A}">
                    <a16:rowId xmlns:a16="http://schemas.microsoft.com/office/drawing/2014/main" val="2178639527"/>
                  </a:ext>
                </a:extLst>
              </a:tr>
            </a:tbl>
          </a:graphicData>
        </a:graphic>
      </p:graphicFrame>
      <p:pic>
        <p:nvPicPr>
          <p:cNvPr id="5" name="Picture 4">
            <a:extLst>
              <a:ext uri="{FF2B5EF4-FFF2-40B4-BE49-F238E27FC236}">
                <a16:creationId xmlns:a16="http://schemas.microsoft.com/office/drawing/2014/main" id="{60DAA648-0BF4-49D8-91B5-260152A7DECA}"/>
              </a:ext>
            </a:extLst>
          </p:cNvPr>
          <p:cNvPicPr>
            <a:picLocks noChangeAspect="1"/>
          </p:cNvPicPr>
          <p:nvPr/>
        </p:nvPicPr>
        <p:blipFill>
          <a:blip r:embed="rId2"/>
          <a:stretch>
            <a:fillRect/>
          </a:stretch>
        </p:blipFill>
        <p:spPr>
          <a:xfrm>
            <a:off x="289202" y="5566333"/>
            <a:ext cx="4312913" cy="1169463"/>
          </a:xfrm>
          <a:prstGeom prst="rect">
            <a:avLst/>
          </a:prstGeom>
        </p:spPr>
      </p:pic>
    </p:spTree>
    <p:extLst>
      <p:ext uri="{BB962C8B-B14F-4D97-AF65-F5344CB8AC3E}">
        <p14:creationId xmlns:p14="http://schemas.microsoft.com/office/powerpoint/2010/main" val="169275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6291-1853-4B7E-809E-CC09D8DF1BE6}"/>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58F0A73F-AC08-4359-90C8-975D5ED48B47}"/>
              </a:ext>
            </a:extLst>
          </p:cNvPr>
          <p:cNvSpPr>
            <a:spLocks noGrp="1"/>
          </p:cNvSpPr>
          <p:nvPr>
            <p:ph type="subTitle" idx="1"/>
          </p:nvPr>
        </p:nvSpPr>
        <p:spPr/>
        <p:txBody>
          <a:bodyPr/>
          <a:lstStyle/>
          <a:p>
            <a:endParaRPr lang="en-GB"/>
          </a:p>
        </p:txBody>
      </p:sp>
      <p:graphicFrame>
        <p:nvGraphicFramePr>
          <p:cNvPr id="4" name="Table 4">
            <a:extLst>
              <a:ext uri="{FF2B5EF4-FFF2-40B4-BE49-F238E27FC236}">
                <a16:creationId xmlns:a16="http://schemas.microsoft.com/office/drawing/2014/main" id="{5613058C-FCFB-4BE5-AA82-F8FDFFAD85C6}"/>
              </a:ext>
            </a:extLst>
          </p:cNvPr>
          <p:cNvGraphicFramePr>
            <a:graphicFrameLocks noGrp="1"/>
          </p:cNvGraphicFramePr>
          <p:nvPr>
            <p:extLst>
              <p:ext uri="{D42A27DB-BD31-4B8C-83A1-F6EECF244321}">
                <p14:modId xmlns:p14="http://schemas.microsoft.com/office/powerpoint/2010/main" val="4073888975"/>
              </p:ext>
            </p:extLst>
          </p:nvPr>
        </p:nvGraphicFramePr>
        <p:xfrm>
          <a:off x="300109" y="514253"/>
          <a:ext cx="11591781" cy="5036859"/>
        </p:xfrm>
        <a:graphic>
          <a:graphicData uri="http://schemas.openxmlformats.org/drawingml/2006/table">
            <a:tbl>
              <a:tblPr firstRow="1" bandRow="1">
                <a:tableStyleId>{5C22544A-7EE6-4342-B048-85BDC9FD1C3A}</a:tableStyleId>
              </a:tblPr>
              <a:tblGrid>
                <a:gridCol w="3863926">
                  <a:extLst>
                    <a:ext uri="{9D8B030D-6E8A-4147-A177-3AD203B41FA5}">
                      <a16:colId xmlns:a16="http://schemas.microsoft.com/office/drawing/2014/main" val="1091391825"/>
                    </a:ext>
                  </a:extLst>
                </a:gridCol>
                <a:gridCol w="2902637">
                  <a:extLst>
                    <a:ext uri="{9D8B030D-6E8A-4147-A177-3AD203B41FA5}">
                      <a16:colId xmlns:a16="http://schemas.microsoft.com/office/drawing/2014/main" val="1334120088"/>
                    </a:ext>
                  </a:extLst>
                </a:gridCol>
                <a:gridCol w="961291">
                  <a:extLst>
                    <a:ext uri="{9D8B030D-6E8A-4147-A177-3AD203B41FA5}">
                      <a16:colId xmlns:a16="http://schemas.microsoft.com/office/drawing/2014/main" val="1436209732"/>
                    </a:ext>
                  </a:extLst>
                </a:gridCol>
                <a:gridCol w="1931964">
                  <a:extLst>
                    <a:ext uri="{9D8B030D-6E8A-4147-A177-3AD203B41FA5}">
                      <a16:colId xmlns:a16="http://schemas.microsoft.com/office/drawing/2014/main" val="1581205118"/>
                    </a:ext>
                  </a:extLst>
                </a:gridCol>
                <a:gridCol w="1931963">
                  <a:extLst>
                    <a:ext uri="{9D8B030D-6E8A-4147-A177-3AD203B41FA5}">
                      <a16:colId xmlns:a16="http://schemas.microsoft.com/office/drawing/2014/main" val="1873151859"/>
                    </a:ext>
                  </a:extLst>
                </a:gridCol>
              </a:tblGrid>
              <a:tr h="343498">
                <a:tc rowSpan="2"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kern="1200" baseline="0" dirty="0">
                          <a:solidFill>
                            <a:schemeClr val="lt1"/>
                          </a:solidFill>
                          <a:latin typeface="+mn-lt"/>
                          <a:ea typeface="+mn-ea"/>
                          <a:cs typeface="+mn-cs"/>
                        </a:rPr>
                        <a:t>Key indicator 5: </a:t>
                      </a:r>
                      <a:r>
                        <a:rPr lang="en-GB" sz="1800" b="0" i="0" u="none" strike="noStrike" kern="1200" baseline="0" dirty="0">
                          <a:solidFill>
                            <a:schemeClr val="lt1"/>
                          </a:solidFill>
                          <a:latin typeface="+mn-lt"/>
                          <a:ea typeface="+mn-ea"/>
                          <a:cs typeface="+mn-cs"/>
                        </a:rPr>
                        <a:t>Increased participation in competitive sport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lt1"/>
                          </a:solidFill>
                          <a:latin typeface="+mn-lt"/>
                          <a:ea typeface="+mn-ea"/>
                          <a:cs typeface="+mn-cs"/>
                        </a:rPr>
                        <a:t>	</a:t>
                      </a:r>
                    </a:p>
                  </a:txBody>
                  <a:tcPr/>
                </a:tc>
                <a:tc rowSpan="2" hMerge="1">
                  <a:txBody>
                    <a:bodyPr/>
                    <a:lstStyle/>
                    <a:p>
                      <a:endParaRPr lang="en-GB" dirty="0"/>
                    </a:p>
                  </a:txBody>
                  <a:tcPr/>
                </a:tc>
                <a:tc rowSpan="2" hMerge="1">
                  <a:txBody>
                    <a:bodyPr/>
                    <a:lstStyle/>
                    <a:p>
                      <a:endParaRPr lang="en-GB"/>
                    </a:p>
                  </a:txBody>
                  <a:tcPr/>
                </a:tc>
                <a:tc gridSpan="2">
                  <a:txBody>
                    <a:bodyPr/>
                    <a:lstStyle/>
                    <a:p>
                      <a:r>
                        <a:rPr lang="en-GB" sz="1100" b="0" i="0" u="none" strike="noStrike" baseline="0">
                          <a:solidFill>
                            <a:srgbClr val="000000"/>
                          </a:solidFill>
                          <a:latin typeface="Calibri" panose="020F0502020204030204" pitchFamily="34" charset="0"/>
                        </a:rPr>
                        <a:t>Percentage of total allocation: 	</a:t>
                      </a:r>
                    </a:p>
                  </a:txBody>
                  <a:tcPr/>
                </a:tc>
                <a:tc hMerge="1">
                  <a:txBody>
                    <a:bodyPr/>
                    <a:lstStyle/>
                    <a:p>
                      <a:endParaRPr lang="en-GB"/>
                    </a:p>
                  </a:txBody>
                  <a:tcPr/>
                </a:tc>
                <a:extLst>
                  <a:ext uri="{0D108BD9-81ED-4DB2-BD59-A6C34878D82A}">
                    <a16:rowId xmlns:a16="http://schemas.microsoft.com/office/drawing/2014/main" val="573211482"/>
                  </a:ext>
                </a:extLst>
              </a:tr>
              <a:tr h="343498">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gridSpan="2">
                  <a:txBody>
                    <a:bodyPr/>
                    <a:lstStyle/>
                    <a:p>
                      <a:r>
                        <a:rPr lang="en-GB" sz="1100" b="0" i="0" u="none" strike="noStrike" baseline="0" dirty="0">
                          <a:solidFill>
                            <a:srgbClr val="000000"/>
                          </a:solidFill>
                          <a:latin typeface="Calibri" panose="020F0502020204030204" pitchFamily="34" charset="0"/>
                        </a:rPr>
                        <a:t>%</a:t>
                      </a:r>
                    </a:p>
                  </a:txBody>
                  <a:tcPr/>
                </a:tc>
                <a:tc hMerge="1">
                  <a:txBody>
                    <a:bodyPr/>
                    <a:lstStyle/>
                    <a:p>
                      <a:endParaRPr lang="en-GB"/>
                    </a:p>
                  </a:txBody>
                  <a:tcPr/>
                </a:tc>
                <a:extLst>
                  <a:ext uri="{0D108BD9-81ED-4DB2-BD59-A6C34878D82A}">
                    <a16:rowId xmlns:a16="http://schemas.microsoft.com/office/drawing/2014/main" val="2899439449"/>
                  </a:ext>
                </a:extLst>
              </a:tr>
              <a:tr h="1210423">
                <a:tc>
                  <a:txBody>
                    <a:bodyPr/>
                    <a:lstStyle/>
                    <a:p>
                      <a:r>
                        <a:rPr lang="en-GB" sz="1400" b="0" i="0" u="none" strike="noStrike" kern="1200" baseline="0" dirty="0">
                          <a:solidFill>
                            <a:schemeClr val="dk1"/>
                          </a:solidFill>
                          <a:latin typeface="+mn-lt"/>
                          <a:ea typeface="+mn-ea"/>
                          <a:cs typeface="+mn-cs"/>
                        </a:rPr>
                        <a:t>School focus with clarity on intended </a:t>
                      </a:r>
                    </a:p>
                    <a:p>
                      <a:r>
                        <a:rPr lang="en-GB" sz="1400" b="0" i="0" u="none" strike="noStrike" kern="1200" baseline="0" dirty="0">
                          <a:solidFill>
                            <a:schemeClr val="dk1"/>
                          </a:solidFill>
                          <a:latin typeface="+mn-lt"/>
                          <a:ea typeface="+mn-ea"/>
                          <a:cs typeface="+mn-cs"/>
                        </a:rPr>
                        <a:t>impact on pupils: 	</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Actions to achieve: 	</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Funding allocated: 	</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Evidence and impact: 	</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Sustainability and suggested next steps:</a:t>
                      </a:r>
                      <a:r>
                        <a:rPr lang="en-GB" sz="1800" b="0" i="0" u="none" strike="noStrike" kern="1200" baseline="0" dirty="0">
                          <a:solidFill>
                            <a:schemeClr val="dk1"/>
                          </a:solidFill>
                          <a:latin typeface="+mn-lt"/>
                          <a:ea typeface="+mn-ea"/>
                          <a:cs typeface="+mn-cs"/>
                        </a:rPr>
                        <a:t> 	</a:t>
                      </a:r>
                    </a:p>
                    <a:p>
                      <a:endParaRPr lang="en-GB" dirty="0"/>
                    </a:p>
                  </a:txBody>
                  <a:tcPr/>
                </a:tc>
                <a:extLst>
                  <a:ext uri="{0D108BD9-81ED-4DB2-BD59-A6C34878D82A}">
                    <a16:rowId xmlns:a16="http://schemas.microsoft.com/office/drawing/2014/main" val="3357563238"/>
                  </a:ext>
                </a:extLst>
              </a:tr>
              <a:tr h="2846129">
                <a:tc>
                  <a:txBody>
                    <a:bodyPr/>
                    <a:lstStyle/>
                    <a:p>
                      <a:r>
                        <a:rPr lang="en-GB" sz="1200" b="0" i="0" u="none" strike="noStrike" kern="1200" baseline="0" dirty="0">
                          <a:solidFill>
                            <a:schemeClr val="dk1"/>
                          </a:solidFill>
                          <a:latin typeface="+mn-lt"/>
                          <a:ea typeface="+mn-ea"/>
                          <a:cs typeface="+mn-cs"/>
                        </a:rPr>
                        <a:t>o Increased participation in competitive sports. Local Authority, Catholic Sport Association, The Romero Catholic Academy and local primary school events. </a:t>
                      </a: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o Facilitate access of sporting opportunities across the city. </a:t>
                      </a:r>
                    </a:p>
                    <a:p>
                      <a:r>
                        <a:rPr lang="en-GB" sz="1800" b="0" i="0" u="none" strike="noStrike" kern="1200" baseline="0" dirty="0">
                          <a:solidFill>
                            <a:schemeClr val="dk1"/>
                          </a:solidFill>
                          <a:latin typeface="+mn-lt"/>
                          <a:ea typeface="+mn-ea"/>
                          <a:cs typeface="+mn-cs"/>
                        </a:rPr>
                        <a:t>	</a:t>
                      </a:r>
                    </a:p>
                    <a:p>
                      <a:endParaRPr lang="en-GB" sz="1400" dirty="0"/>
                    </a:p>
                  </a:txBody>
                  <a:tcPr/>
                </a:tc>
                <a:tc>
                  <a:txBody>
                    <a:bodyPr/>
                    <a:lstStyle/>
                    <a:p>
                      <a:r>
                        <a:rPr lang="en-GB" sz="1200" b="0" i="0" u="none" strike="noStrike" kern="1200" baseline="0" dirty="0">
                          <a:solidFill>
                            <a:schemeClr val="dk1"/>
                          </a:solidFill>
                          <a:latin typeface="+mn-lt"/>
                          <a:ea typeface="+mn-ea"/>
                          <a:cs typeface="+mn-cs"/>
                        </a:rPr>
                        <a:t>o Enter Coventry Catholic Primary School Sports Association. </a:t>
                      </a: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o Enter Coventry Primary School Sports Association. </a:t>
                      </a: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Purchase kit for football and netball teams</a:t>
                      </a: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o Hire minibus to provide the required transport to attend sporting events and swimming programme </a:t>
                      </a: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Staff training – minibus driving</a:t>
                      </a:r>
                    </a:p>
                    <a:p>
                      <a:r>
                        <a:rPr lang="en-GB" sz="1800" b="0" i="0" u="none" strike="noStrike" kern="1200" baseline="0" dirty="0">
                          <a:solidFill>
                            <a:schemeClr val="dk1"/>
                          </a:solidFill>
                          <a:latin typeface="+mn-lt"/>
                          <a:ea typeface="+mn-ea"/>
                          <a:cs typeface="+mn-cs"/>
                        </a:rPr>
                        <a:t>	</a:t>
                      </a:r>
                    </a:p>
                    <a:p>
                      <a:r>
                        <a:rPr lang="en-GB" sz="1200" b="0" i="0" u="none" strike="noStrike" kern="1200" baseline="0" dirty="0">
                          <a:solidFill>
                            <a:schemeClr val="dk1"/>
                          </a:solidFill>
                          <a:latin typeface="+mn-lt"/>
                          <a:ea typeface="+mn-ea"/>
                          <a:cs typeface="+mn-cs"/>
                        </a:rPr>
                        <a:t>	</a:t>
                      </a:r>
                    </a:p>
                    <a:p>
                      <a:endParaRPr lang="en-GB" sz="1400" dirty="0"/>
                    </a:p>
                  </a:txBody>
                  <a:tcPr/>
                </a:tc>
                <a:tc>
                  <a:txBody>
                    <a:bodyPr/>
                    <a:lstStyle/>
                    <a:p>
                      <a:r>
                        <a:rPr lang="en-GB" sz="1400" dirty="0"/>
                        <a:t>£100</a:t>
                      </a:r>
                    </a:p>
                    <a:p>
                      <a:endParaRPr lang="en-GB" sz="1400" dirty="0"/>
                    </a:p>
                    <a:p>
                      <a:r>
                        <a:rPr lang="en-GB" sz="1400" dirty="0"/>
                        <a:t>£60</a:t>
                      </a:r>
                    </a:p>
                    <a:p>
                      <a:endParaRPr lang="en-GB" sz="1400" dirty="0"/>
                    </a:p>
                    <a:p>
                      <a:endParaRPr lang="en-GB" sz="1400" dirty="0"/>
                    </a:p>
                    <a:p>
                      <a:r>
                        <a:rPr lang="en-GB" sz="1400" dirty="0"/>
                        <a:t>£200</a:t>
                      </a:r>
                    </a:p>
                    <a:p>
                      <a:endParaRPr lang="en-GB" sz="1400" dirty="0"/>
                    </a:p>
                    <a:p>
                      <a:endParaRPr lang="en-GB" sz="1400" dirty="0"/>
                    </a:p>
                    <a:p>
                      <a:r>
                        <a:rPr lang="en-GB" sz="1400" dirty="0"/>
                        <a:t>£300</a:t>
                      </a:r>
                    </a:p>
                    <a:p>
                      <a:endParaRPr lang="en-GB" sz="1400" dirty="0"/>
                    </a:p>
                    <a:p>
                      <a:r>
                        <a:rPr lang="en-GB" sz="1400" dirty="0"/>
                        <a:t>£500</a:t>
                      </a:r>
                    </a:p>
                  </a:txBody>
                  <a:tcPr/>
                </a:tc>
                <a:tc>
                  <a:txBody>
                    <a:bodyPr/>
                    <a:lstStyle/>
                    <a:p>
                      <a:r>
                        <a:rPr lang="en-GB" sz="1200" b="0" i="0" u="none" strike="noStrike" kern="1200" baseline="0" dirty="0">
                          <a:solidFill>
                            <a:schemeClr val="dk1"/>
                          </a:solidFill>
                          <a:latin typeface="+mn-lt"/>
                          <a:ea typeface="+mn-ea"/>
                          <a:cs typeface="+mn-cs"/>
                        </a:rPr>
                        <a:t>o School will aim to achieve 100% attendance within all Coventry Catholic sports events across the year. </a:t>
                      </a: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o To increase overall standing in The Donnell Kenny from the previous year. </a:t>
                      </a:r>
                    </a:p>
                    <a:p>
                      <a:endParaRPr lang="en-GB" sz="1200" b="0" i="0" u="none" strike="noStrike" kern="1200" baseline="0" dirty="0">
                        <a:solidFill>
                          <a:schemeClr val="dk1"/>
                        </a:solidFill>
                        <a:latin typeface="+mn-lt"/>
                        <a:ea typeface="+mn-ea"/>
                        <a:cs typeface="+mn-cs"/>
                      </a:endParaRPr>
                    </a:p>
                    <a:p>
                      <a:r>
                        <a:rPr lang="en-GB" sz="1200" b="0" i="0" u="none" strike="noStrike" kern="1200" baseline="0" dirty="0">
                          <a:solidFill>
                            <a:schemeClr val="dk1"/>
                          </a:solidFill>
                          <a:latin typeface="+mn-lt"/>
                          <a:ea typeface="+mn-ea"/>
                          <a:cs typeface="+mn-cs"/>
                        </a:rPr>
                        <a:t>o For a greater percentage of pupils to participate within the School Games competitions. </a:t>
                      </a:r>
                    </a:p>
                    <a:p>
                      <a:endParaRPr lang="en-GB" sz="1200" b="0" i="0" u="none" strike="noStrike" kern="1200" baseline="0" dirty="0">
                        <a:solidFill>
                          <a:schemeClr val="dk1"/>
                        </a:solidFill>
                        <a:latin typeface="+mn-lt"/>
                        <a:ea typeface="+mn-ea"/>
                        <a:cs typeface="+mn-cs"/>
                      </a:endParaRPr>
                    </a:p>
                  </a:txBody>
                  <a:tcPr/>
                </a:tc>
                <a:tc>
                  <a:txBody>
                    <a:bodyPr/>
                    <a:lstStyle/>
                    <a:p>
                      <a:r>
                        <a:rPr lang="en-GB" sz="1200" dirty="0"/>
                        <a:t>Continue with competitions, have had success this year in netball and football.</a:t>
                      </a:r>
                    </a:p>
                    <a:p>
                      <a:endParaRPr lang="en-GB" sz="1200" dirty="0"/>
                    </a:p>
                    <a:p>
                      <a:endParaRPr lang="en-GB" sz="1200" dirty="0"/>
                    </a:p>
                    <a:p>
                      <a:endParaRPr lang="en-GB" sz="1200" dirty="0"/>
                    </a:p>
                    <a:p>
                      <a:r>
                        <a:rPr lang="en-GB" sz="1200" dirty="0"/>
                        <a:t>Target after school clubs for pupils to practice and train for the different competitions.</a:t>
                      </a:r>
                    </a:p>
                  </a:txBody>
                  <a:tcPr/>
                </a:tc>
                <a:extLst>
                  <a:ext uri="{0D108BD9-81ED-4DB2-BD59-A6C34878D82A}">
                    <a16:rowId xmlns:a16="http://schemas.microsoft.com/office/drawing/2014/main" val="2178639527"/>
                  </a:ext>
                </a:extLst>
              </a:tr>
            </a:tbl>
          </a:graphicData>
        </a:graphic>
      </p:graphicFrame>
      <p:pic>
        <p:nvPicPr>
          <p:cNvPr id="5" name="Picture 4">
            <a:extLst>
              <a:ext uri="{FF2B5EF4-FFF2-40B4-BE49-F238E27FC236}">
                <a16:creationId xmlns:a16="http://schemas.microsoft.com/office/drawing/2014/main" id="{EE4ED9E6-9E3B-435F-A0D7-2A5BA79EE1C3}"/>
              </a:ext>
            </a:extLst>
          </p:cNvPr>
          <p:cNvPicPr>
            <a:picLocks noChangeAspect="1"/>
          </p:cNvPicPr>
          <p:nvPr/>
        </p:nvPicPr>
        <p:blipFill>
          <a:blip r:embed="rId2"/>
          <a:stretch>
            <a:fillRect/>
          </a:stretch>
        </p:blipFill>
        <p:spPr>
          <a:xfrm>
            <a:off x="300109" y="5612707"/>
            <a:ext cx="4167139" cy="1129935"/>
          </a:xfrm>
          <a:prstGeom prst="rect">
            <a:avLst/>
          </a:prstGeom>
        </p:spPr>
      </p:pic>
    </p:spTree>
    <p:extLst>
      <p:ext uri="{BB962C8B-B14F-4D97-AF65-F5344CB8AC3E}">
        <p14:creationId xmlns:p14="http://schemas.microsoft.com/office/powerpoint/2010/main" val="3139340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35CC52C7013A040A56204FE7F077E77" ma:contentTypeVersion="12" ma:contentTypeDescription="Create a new document." ma:contentTypeScope="" ma:versionID="4f7bb704534cffe97746415682cd0558">
  <xsd:schema xmlns:xsd="http://www.w3.org/2001/XMLSchema" xmlns:xs="http://www.w3.org/2001/XMLSchema" xmlns:p="http://schemas.microsoft.com/office/2006/metadata/properties" xmlns:ns3="22e774b9-dcc0-4218-a5c3-f0acc1cf5a1e" xmlns:ns4="d2e281b5-2faf-46b3-af06-bb4fef4af5da" targetNamespace="http://schemas.microsoft.com/office/2006/metadata/properties" ma:root="true" ma:fieldsID="11d2bec9c40a7cff85906b9ff283eae5" ns3:_="" ns4:_="">
    <xsd:import namespace="22e774b9-dcc0-4218-a5c3-f0acc1cf5a1e"/>
    <xsd:import namespace="d2e281b5-2faf-46b3-af06-bb4fef4af5d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e774b9-dcc0-4218-a5c3-f0acc1cf5a1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e281b5-2faf-46b3-af06-bb4fef4af5d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B82DD67-9053-4B70-B00D-C42283BA9A2E}">
  <ds:schemaRefs>
    <ds:schemaRef ds:uri="http://schemas.microsoft.com/sharepoint/v3/contenttype/forms"/>
  </ds:schemaRefs>
</ds:datastoreItem>
</file>

<file path=customXml/itemProps2.xml><?xml version="1.0" encoding="utf-8"?>
<ds:datastoreItem xmlns:ds="http://schemas.openxmlformats.org/officeDocument/2006/customXml" ds:itemID="{14A0AF72-459B-4FFE-AF93-EE271A31E8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e774b9-dcc0-4218-a5c3-f0acc1cf5a1e"/>
    <ds:schemaRef ds:uri="d2e281b5-2faf-46b3-af06-bb4fef4af5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78BA29-5D2E-4451-AF1D-C5A82F34D63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521</TotalTime>
  <Words>2309</Words>
  <Application>Microsoft Office PowerPoint</Application>
  <PresentationFormat>Widescreen</PresentationFormat>
  <Paragraphs>351</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Saint Thomas More Catholic Primary School  Sports Funding Impact and Analysis Statement  Following pages are tables showing impact of Government Sports Funding for 2020 - 2021</vt:lpstr>
      <vt:lpstr>   Background The Government has provided funding until 2020 to provide new, substantial primary school sport funding. This funding is being jointly provided by the Department for Education, Health and Culture, Media and Sport, and will see money going directly to primary school Headteachers to spend on improving the quality of sport and PE for all their children.  The sport funding can only be spent on sport and PE provision in schools. OFSTED will play a significant role in ensuring that schools target this funding in areas which will lead to clear outcomes in raising standards and opportunities in PE and school sport for all children throughout the Primary Phase. All schools receive a lump sum of £16,000 plus an additional £10 per pupil. We are proud of the PE curriculum and sporting opportunities that we have on offer at Saint Thomas More Catholic Primary School. We believe that the purpose of Physical Education is to inspire and motivate all children to be active in their lives, enabling them to become physically confident. The importance of living a healthy lifestyle and taking regular exercise needs to be encouraged, alongside the teaching of key fundamental skills. We believe that children should have opportunities to apply the skills they have learnt in competitive situations, either within teams or individually. As a result, key values, including team work, resilience, determination and fair play, can be taught and promoted in an active way. We believe these key values are vital for pupils’ development because lots of these are transferable skills, which can be applied to wider life experiences. Furthermore, we believe that PE plays a fundamental role in educating the whole student. Research supports the importance of movement in educating both mind and body. It also helps the children to make informed choices and understand the value of leading a physically active lifestyle. The benefits of physical education can affect both academic learning and physical activity patterns. The healthy, physically active child is more likely to be academically motivated, alert and successful. In the pre-school and primary years, active play may be positively related to motor abilities and cognitive development. We believe that quality physical education teaching is essential in developing motor skills, physical fitness and understanding of concepts that foster lifelong healthy lifestyles.  At Saint Thomas More Catholic Primary School, we ensure that the children receive the highest quality of teaching during their PE sessions. We strive to improve children’s ability and skills in sport as well as having a significant impact on the overall fitness and well-being of the children. We aim for all children to develop positive attitudes towards physical activity ensuring all lessons are accessible by providing a range of different activities to challenge every pupil. We believe in challenging ourselves to always strive to be our best and use our God-given talents to their full potential; we endeavour to instil this personal challenge in our children.</vt:lpstr>
      <vt:lpstr>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Saint Thomas More Catholic Primary School  Sports Funding Impact and Analysis Statement  Following pages are tables showing impact of Government Sports Funding for 2019 - 2020</dc:title>
  <dc:creator>Michelle Fennell</dc:creator>
  <cp:lastModifiedBy>Sarah Collins</cp:lastModifiedBy>
  <cp:revision>7</cp:revision>
  <dcterms:created xsi:type="dcterms:W3CDTF">2020-03-19T11:43:54Z</dcterms:created>
  <dcterms:modified xsi:type="dcterms:W3CDTF">2021-03-08T10:52:21Z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0x010100C35CC52C7013A040A56204FE7F077E77</vt:lpwstr>
  </property>
</Properties>
</file>